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388388" cy="30275213"/>
  <p:notesSz cx="6858000" cy="9144000"/>
  <p:defaultTextStyle>
    <a:defPPr>
      <a:defRPr lang="en-US"/>
    </a:defPPr>
    <a:lvl1pPr marL="0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070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140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211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281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351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421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2491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8562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9" d="100"/>
          <a:sy n="39" d="100"/>
        </p:scale>
        <p:origin x="-720" y="4440"/>
      </p:cViewPr>
      <p:guideLst>
        <p:guide orient="horz" pos="9536"/>
        <p:guide pos="67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BB3AED-B109-4D04-BAEA-C7D1D6016F90}" type="doc">
      <dgm:prSet loTypeId="urn:microsoft.com/office/officeart/2005/8/layout/bProcess3" loCatId="process" qsTypeId="urn:microsoft.com/office/officeart/2005/8/quickstyle/simple3" qsCatId="simple" csTypeId="urn:microsoft.com/office/officeart/2005/8/colors/accent2_1" csCatId="accent2" phldr="1"/>
      <dgm:spPr/>
    </dgm:pt>
    <dgm:pt modelId="{89873259-25E1-43EA-A863-2F702CDA84CB}">
      <dgm:prSet phldrT="[Text]" custT="1"/>
      <dgm:spPr/>
      <dgm:t>
        <a:bodyPr/>
        <a:lstStyle/>
        <a:p>
          <a:r>
            <a:rPr lang="en-US" sz="2000" b="1">
              <a:latin typeface="Times New Roman" panose="02020603050405020304" pitchFamily="18" charset="0"/>
              <a:cs typeface="Times New Roman" panose="02020603050405020304" pitchFamily="18" charset="0"/>
            </a:rPr>
            <a:t>Penyiapan Bahan</a:t>
          </a:r>
        </a:p>
      </dgm:t>
    </dgm:pt>
    <dgm:pt modelId="{2E910600-F7C5-4036-81BB-7D3167C5FD83}" type="parTrans" cxnId="{88ACB9ED-75FF-4634-8803-340CB3628571}">
      <dgm:prSet/>
      <dgm:spPr/>
      <dgm:t>
        <a:bodyPr/>
        <a:lstStyle/>
        <a:p>
          <a:endParaRPr lang="en-US"/>
        </a:p>
      </dgm:t>
    </dgm:pt>
    <dgm:pt modelId="{3B300D52-0ED0-41A0-B90E-2876F5528F9D}" type="sibTrans" cxnId="{88ACB9ED-75FF-4634-8803-340CB3628571}">
      <dgm:prSet custT="1"/>
      <dgm:spPr/>
      <dgm:t>
        <a:bodyPr/>
        <a:lstStyle/>
        <a:p>
          <a:endParaRPr lang="en-US" sz="2000" b="1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933A60-8F0B-4B60-9A99-D5D31B02A714}">
      <dgm:prSet phldrT="[Text]" custT="1"/>
      <dgm:spPr/>
      <dgm:t>
        <a:bodyPr/>
        <a:lstStyle/>
        <a:p>
          <a:r>
            <a:rPr lang="en-US" sz="2000" b="1">
              <a:latin typeface="Times New Roman" panose="02020603050405020304" pitchFamily="18" charset="0"/>
              <a:cs typeface="Times New Roman" panose="02020603050405020304" pitchFamily="18" charset="0"/>
            </a:rPr>
            <a:t>Preparasi Simplisia Kering Kulit Buah Naga</a:t>
          </a:r>
        </a:p>
      </dgm:t>
    </dgm:pt>
    <dgm:pt modelId="{A752199D-26E1-4451-9002-C69AAE1AA093}" type="parTrans" cxnId="{E31D0C08-84D2-482D-93A0-61C35BF1473C}">
      <dgm:prSet/>
      <dgm:spPr/>
      <dgm:t>
        <a:bodyPr/>
        <a:lstStyle/>
        <a:p>
          <a:endParaRPr lang="en-US"/>
        </a:p>
      </dgm:t>
    </dgm:pt>
    <dgm:pt modelId="{2B02C447-F610-41E6-BF58-BD9FB68C4568}" type="sibTrans" cxnId="{E31D0C08-84D2-482D-93A0-61C35BF1473C}">
      <dgm:prSet custT="1"/>
      <dgm:spPr/>
      <dgm:t>
        <a:bodyPr/>
        <a:lstStyle/>
        <a:p>
          <a:endParaRPr lang="en-US" sz="2000" b="1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140D0A-CA46-4444-A7C7-79707B5F0C9D}">
      <dgm:prSet phldrT="[Text]" custT="1"/>
      <dgm:spPr/>
      <dgm:t>
        <a:bodyPr/>
        <a:lstStyle/>
        <a:p>
          <a:r>
            <a:rPr lang="en-US" sz="2000" b="1">
              <a:latin typeface="Times New Roman" panose="02020603050405020304" pitchFamily="18" charset="0"/>
              <a:cs typeface="Times New Roman" panose="02020603050405020304" pitchFamily="18" charset="0"/>
            </a:rPr>
            <a:t>Penentuan Mutu Simplisia</a:t>
          </a:r>
        </a:p>
        <a:p>
          <a:r>
            <a:rPr lang="en-US" sz="2000" b="1">
              <a:latin typeface="Times New Roman" panose="02020603050405020304" pitchFamily="18" charset="0"/>
              <a:cs typeface="Times New Roman" panose="02020603050405020304" pitchFamily="18" charset="0"/>
            </a:rPr>
            <a:t>Uji Kualitatif Simplisia </a:t>
          </a:r>
          <a:r>
            <a:rPr lang="en-US" sz="2000" b="0">
              <a:latin typeface="Times New Roman" panose="02020603050405020304" pitchFamily="18" charset="0"/>
              <a:cs typeface="Times New Roman" panose="02020603050405020304" pitchFamily="18" charset="0"/>
            </a:rPr>
            <a:t>(Flavonoid dan Antosianin)</a:t>
          </a:r>
        </a:p>
        <a:p>
          <a:r>
            <a:rPr lang="en-US" sz="2000" b="1">
              <a:latin typeface="Times New Roman" panose="02020603050405020304" pitchFamily="18" charset="0"/>
              <a:cs typeface="Times New Roman" panose="02020603050405020304" pitchFamily="18" charset="0"/>
            </a:rPr>
            <a:t>Uji Kuantiatif Mutu Simplisia </a:t>
          </a:r>
          <a:r>
            <a:rPr lang="en-US" sz="2000" b="0">
              <a:latin typeface="Times New Roman" panose="02020603050405020304" pitchFamily="18" charset="0"/>
              <a:cs typeface="Times New Roman" panose="02020603050405020304" pitchFamily="18" charset="0"/>
            </a:rPr>
            <a:t>(Susut Pengeringan, Kadar Air, Kadar Abu, Kadar Sari)</a:t>
          </a:r>
        </a:p>
      </dgm:t>
    </dgm:pt>
    <dgm:pt modelId="{2D73D218-74F9-4A4D-9FD2-C3D231F3DFAC}" type="parTrans" cxnId="{9014ED20-17B4-4548-953C-D10D7442FA45}">
      <dgm:prSet/>
      <dgm:spPr/>
      <dgm:t>
        <a:bodyPr/>
        <a:lstStyle/>
        <a:p>
          <a:endParaRPr lang="en-US"/>
        </a:p>
      </dgm:t>
    </dgm:pt>
    <dgm:pt modelId="{19DB133A-7D74-4754-A2F2-128F6EFDB045}" type="sibTrans" cxnId="{9014ED20-17B4-4548-953C-D10D7442FA45}">
      <dgm:prSet custT="1"/>
      <dgm:spPr/>
      <dgm:t>
        <a:bodyPr/>
        <a:lstStyle/>
        <a:p>
          <a:endParaRPr lang="en-US" sz="2000" b="1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D32C75-C03F-4A74-BF6F-E0832980C75B}">
      <dgm:prSet phldrT="[Text]" custT="1"/>
      <dgm:spPr/>
      <dgm:t>
        <a:bodyPr/>
        <a:lstStyle/>
        <a:p>
          <a:r>
            <a:rPr lang="en-US" sz="2000" b="1">
              <a:latin typeface="Times New Roman" panose="02020603050405020304" pitchFamily="18" charset="0"/>
              <a:cs typeface="Times New Roman" panose="02020603050405020304" pitchFamily="18" charset="0"/>
            </a:rPr>
            <a:t>Ekstraksi Serbuk Simplisia Kulit Buah Naga Merah</a:t>
          </a:r>
        </a:p>
      </dgm:t>
    </dgm:pt>
    <dgm:pt modelId="{7166519B-70E1-409B-8FA5-59C5A8B207C7}" type="parTrans" cxnId="{F077EA4B-69AD-4D76-9CB4-3606B04E02A4}">
      <dgm:prSet/>
      <dgm:spPr/>
      <dgm:t>
        <a:bodyPr/>
        <a:lstStyle/>
        <a:p>
          <a:endParaRPr lang="en-US"/>
        </a:p>
      </dgm:t>
    </dgm:pt>
    <dgm:pt modelId="{4710894D-84FB-44D4-A95F-114B2835988B}" type="sibTrans" cxnId="{F077EA4B-69AD-4D76-9CB4-3606B04E02A4}">
      <dgm:prSet custT="1"/>
      <dgm:spPr/>
      <dgm:t>
        <a:bodyPr/>
        <a:lstStyle/>
        <a:p>
          <a:endParaRPr lang="en-US" sz="2000" b="1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59F41F-482D-4CED-A6B6-5B86C6C7E335}">
      <dgm:prSet phldrT="[Text]" custT="1"/>
      <dgm:spPr/>
      <dgm:t>
        <a:bodyPr/>
        <a:lstStyle/>
        <a:p>
          <a:r>
            <a:rPr lang="en-US" sz="2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Ekstraksi</a:t>
          </a:r>
          <a:r>
            <a:rPr 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Serbuk</a:t>
          </a:r>
          <a:r>
            <a:rPr 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Simplisia</a:t>
          </a:r>
          <a:r>
            <a:rPr 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Kulit</a:t>
          </a:r>
          <a:r>
            <a:rPr 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Buah</a:t>
          </a:r>
          <a:r>
            <a:rPr 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Naga </a:t>
          </a:r>
          <a:r>
            <a:rPr lang="en-US" sz="2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Merah</a:t>
          </a:r>
          <a:r>
            <a:rPr 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Tanpa</a:t>
          </a:r>
          <a:r>
            <a:rPr 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Penambahan</a:t>
          </a:r>
          <a:r>
            <a:rPr 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Kopigmen</a:t>
          </a:r>
          <a:r>
            <a:rPr 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Asam</a:t>
          </a:r>
          <a:r>
            <a:rPr 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Tartrat</a:t>
          </a:r>
          <a:endParaRPr lang="en-US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A43CDA-483C-4002-A85A-385F5F5CB1A4}" type="parTrans" cxnId="{C38455FD-0463-497F-9C8A-BD9A634E2EF9}">
      <dgm:prSet/>
      <dgm:spPr/>
      <dgm:t>
        <a:bodyPr/>
        <a:lstStyle/>
        <a:p>
          <a:endParaRPr lang="en-US"/>
        </a:p>
      </dgm:t>
    </dgm:pt>
    <dgm:pt modelId="{C267F2D6-5DB7-4B08-8C63-BC38CD438D1F}" type="sibTrans" cxnId="{C38455FD-0463-497F-9C8A-BD9A634E2EF9}">
      <dgm:prSet custT="1"/>
      <dgm:spPr/>
      <dgm:t>
        <a:bodyPr/>
        <a:lstStyle/>
        <a:p>
          <a:endParaRPr lang="en-US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4EB9AA-B482-4416-BD2E-7C7F0034191E}">
      <dgm:prSet phldrT="[Text]" custT="1"/>
      <dgm:spPr/>
      <dgm:t>
        <a:bodyPr/>
        <a:lstStyle/>
        <a:p>
          <a:r>
            <a:rPr lang="en-US" sz="2000" b="1">
              <a:latin typeface="Times New Roman" panose="02020603050405020304" pitchFamily="18" charset="0"/>
              <a:cs typeface="Times New Roman" panose="02020603050405020304" pitchFamily="18" charset="0"/>
            </a:rPr>
            <a:t>Ekstraksi Serbuk Simplisia Kulit Buah Naga Merah Dengan Penambahan Kopigmen Asam Tartrat</a:t>
          </a:r>
        </a:p>
      </dgm:t>
    </dgm:pt>
    <dgm:pt modelId="{776DF498-E60D-48F5-8D0C-90413DA74698}" type="parTrans" cxnId="{C3F5EECC-F565-4AF3-9B8F-08BA349F996C}">
      <dgm:prSet/>
      <dgm:spPr/>
      <dgm:t>
        <a:bodyPr/>
        <a:lstStyle/>
        <a:p>
          <a:endParaRPr lang="en-US"/>
        </a:p>
      </dgm:t>
    </dgm:pt>
    <dgm:pt modelId="{F0A55B02-257F-4BF9-830D-B02D983752FE}" type="sibTrans" cxnId="{C3F5EECC-F565-4AF3-9B8F-08BA349F996C}">
      <dgm:prSet custT="1"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93FBF1-BD5B-4AFD-B9BB-24090B6E26D9}">
      <dgm:prSet phldrT="[Text]" custT="1"/>
      <dgm:spPr/>
      <dgm:t>
        <a:bodyPr/>
        <a:lstStyle/>
        <a:p>
          <a:endParaRPr lang="en-US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US" sz="2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Penentuan</a:t>
          </a:r>
          <a:r>
            <a:rPr 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Mutu</a:t>
          </a:r>
          <a:r>
            <a:rPr 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Ekstrak</a:t>
          </a:r>
          <a:r>
            <a:rPr 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Etanol</a:t>
          </a:r>
          <a:r>
            <a:rPr 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Kulit</a:t>
          </a:r>
          <a:r>
            <a:rPr 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Buah</a:t>
          </a:r>
          <a:r>
            <a:rPr 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Naga </a:t>
          </a:r>
        </a:p>
        <a:p>
          <a:r>
            <a:rPr lang="en-US" sz="2000" b="0" dirty="0">
              <a:latin typeface="Times New Roman" panose="02020603050405020304" pitchFamily="18" charset="0"/>
              <a:cs typeface="Times New Roman" panose="02020603050405020304" pitchFamily="18" charset="0"/>
            </a:rPr>
            <a:t>a. </a:t>
          </a:r>
          <a:r>
            <a:rPr lang="en-US" sz="20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Uji</a:t>
          </a:r>
          <a:r>
            <a:rPr lang="en-US" sz="20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Kualitatif</a:t>
          </a:r>
          <a:r>
            <a:rPr lang="en-US" sz="2000" b="0" dirty="0">
              <a:latin typeface="Times New Roman" panose="02020603050405020304" pitchFamily="18" charset="0"/>
              <a:cs typeface="Times New Roman" panose="02020603050405020304" pitchFamily="18" charset="0"/>
            </a:rPr>
            <a:t> Flavonoid </a:t>
          </a:r>
          <a:r>
            <a:rPr lang="en-US" sz="20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dan</a:t>
          </a:r>
          <a:r>
            <a:rPr lang="en-US" sz="20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Antosianin</a:t>
          </a:r>
          <a:r>
            <a:rPr lang="en-US" sz="20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dalam</a:t>
          </a:r>
          <a:r>
            <a:rPr lang="en-US" sz="20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ekstrak</a:t>
          </a:r>
          <a:endParaRPr lang="en-US" sz="20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US" sz="2000" b="0" dirty="0">
              <a:latin typeface="Times New Roman" panose="02020603050405020304" pitchFamily="18" charset="0"/>
              <a:cs typeface="Times New Roman" panose="02020603050405020304" pitchFamily="18" charset="0"/>
            </a:rPr>
            <a:t>b. </a:t>
          </a:r>
          <a:r>
            <a:rPr lang="en-US" sz="20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Penentuan</a:t>
          </a:r>
          <a:r>
            <a:rPr lang="en-US" sz="2000" b="0" dirty="0">
              <a:latin typeface="Times New Roman" panose="02020603050405020304" pitchFamily="18" charset="0"/>
              <a:cs typeface="Times New Roman" panose="02020603050405020304" pitchFamily="18" charset="0"/>
            </a:rPr>
            <a:t> Kadar Total </a:t>
          </a:r>
          <a:r>
            <a:rPr lang="en-US" sz="20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Antosianin</a:t>
          </a:r>
          <a:r>
            <a:rPr lang="en-US" sz="20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dengan</a:t>
          </a:r>
          <a:r>
            <a:rPr lang="en-US" sz="20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Metode</a:t>
          </a:r>
          <a:r>
            <a:rPr lang="en-US" sz="20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Perbedaan</a:t>
          </a:r>
          <a:r>
            <a:rPr lang="en-US" sz="2000" b="0" dirty="0">
              <a:latin typeface="Times New Roman" panose="02020603050405020304" pitchFamily="18" charset="0"/>
              <a:cs typeface="Times New Roman" panose="02020603050405020304" pitchFamily="18" charset="0"/>
            </a:rPr>
            <a:t> pH </a:t>
          </a:r>
        </a:p>
        <a:p>
          <a:endParaRPr lang="en-US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9E9DD5-9895-4174-8A13-80DA4B6647F3}" type="parTrans" cxnId="{9E0D4B43-C74D-45C4-A86A-D6BBAD0A2C7A}">
      <dgm:prSet/>
      <dgm:spPr/>
      <dgm:t>
        <a:bodyPr/>
        <a:lstStyle/>
        <a:p>
          <a:endParaRPr lang="en-US"/>
        </a:p>
      </dgm:t>
    </dgm:pt>
    <dgm:pt modelId="{5A0B0479-BF71-4FF1-8BDE-27D6F53374F1}" type="sibTrans" cxnId="{9E0D4B43-C74D-45C4-A86A-D6BBAD0A2C7A}">
      <dgm:prSet custT="1"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B38FEE-A77C-4855-9405-7029AB80EEFC}">
      <dgm:prSet phldrT="[Text]" custT="1"/>
      <dgm:spPr/>
      <dgm:t>
        <a:bodyPr/>
        <a:lstStyle/>
        <a:p>
          <a:r>
            <a:rPr lang="en-US" sz="2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Metode</a:t>
          </a:r>
          <a:r>
            <a:rPr 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Analisis</a:t>
          </a:r>
          <a:r>
            <a:rPr 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Stabilitas</a:t>
          </a:r>
          <a:r>
            <a:rPr 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Antosianin</a:t>
          </a:r>
          <a:endParaRPr lang="en-US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US" sz="2000" b="0" dirty="0">
              <a:latin typeface="Times New Roman" panose="02020603050405020304" pitchFamily="18" charset="0"/>
              <a:cs typeface="Times New Roman" panose="02020603050405020304" pitchFamily="18" charset="0"/>
            </a:rPr>
            <a:t>a. pH 3, pH 4, pH 6 </a:t>
          </a:r>
          <a:r>
            <a:rPr lang="en-US" sz="20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dan</a:t>
          </a:r>
          <a:r>
            <a:rPr lang="en-US" sz="2000" b="0" dirty="0">
              <a:latin typeface="Times New Roman" panose="02020603050405020304" pitchFamily="18" charset="0"/>
              <a:cs typeface="Times New Roman" panose="02020603050405020304" pitchFamily="18" charset="0"/>
            </a:rPr>
            <a:t> pH 8</a:t>
          </a:r>
        </a:p>
        <a:p>
          <a:r>
            <a:rPr lang="en-US" sz="2000" b="0" dirty="0">
              <a:latin typeface="Times New Roman" panose="02020603050405020304" pitchFamily="18" charset="0"/>
              <a:cs typeface="Times New Roman" panose="02020603050405020304" pitchFamily="18" charset="0"/>
            </a:rPr>
            <a:t>b. </a:t>
          </a:r>
          <a:r>
            <a:rPr lang="en-US" sz="20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Suhu</a:t>
          </a:r>
          <a:r>
            <a:rPr lang="en-US" sz="2000" b="0" dirty="0">
              <a:latin typeface="Times New Roman" panose="02020603050405020304" pitchFamily="18" charset="0"/>
              <a:cs typeface="Times New Roman" panose="02020603050405020304" pitchFamily="18" charset="0"/>
            </a:rPr>
            <a:t> 40℃, 50℃, </a:t>
          </a:r>
          <a:r>
            <a:rPr lang="en-US" sz="20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dan</a:t>
          </a:r>
          <a:r>
            <a:rPr lang="en-US" sz="2000" b="0" dirty="0">
              <a:latin typeface="Times New Roman" panose="02020603050405020304" pitchFamily="18" charset="0"/>
              <a:cs typeface="Times New Roman" panose="02020603050405020304" pitchFamily="18" charset="0"/>
            </a:rPr>
            <a:t> 60℃ </a:t>
          </a:r>
          <a:r>
            <a:rPr lang="en-US" sz="20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selama</a:t>
          </a:r>
          <a:r>
            <a:rPr lang="en-US" sz="2000" b="0" dirty="0">
              <a:latin typeface="Times New Roman" panose="02020603050405020304" pitchFamily="18" charset="0"/>
              <a:cs typeface="Times New Roman" panose="02020603050405020304" pitchFamily="18" charset="0"/>
            </a:rPr>
            <a:t> 6 jam </a:t>
          </a:r>
          <a:r>
            <a:rPr lang="en-US" sz="20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dan</a:t>
          </a:r>
          <a:r>
            <a:rPr lang="en-US" sz="20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diukur</a:t>
          </a:r>
          <a:r>
            <a:rPr lang="en-US" sz="20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setiap</a:t>
          </a:r>
          <a:r>
            <a:rPr lang="en-US" sz="2000" b="0" dirty="0">
              <a:latin typeface="Times New Roman" panose="02020603050405020304" pitchFamily="18" charset="0"/>
              <a:cs typeface="Times New Roman" panose="02020603050405020304" pitchFamily="18" charset="0"/>
            </a:rPr>
            <a:t> interval 2 jam   </a:t>
          </a:r>
        </a:p>
      </dgm:t>
    </dgm:pt>
    <dgm:pt modelId="{912752D0-F4A7-4E19-9DBA-EE2F63B6F735}" type="parTrans" cxnId="{70F09606-5B87-48A0-AF86-97495FBCD25D}">
      <dgm:prSet/>
      <dgm:spPr/>
      <dgm:t>
        <a:bodyPr/>
        <a:lstStyle/>
        <a:p>
          <a:endParaRPr lang="en-US"/>
        </a:p>
      </dgm:t>
    </dgm:pt>
    <dgm:pt modelId="{26E92915-ED2D-4787-B815-E4AA19995A0C}" type="sibTrans" cxnId="{70F09606-5B87-48A0-AF86-97495FBCD25D}">
      <dgm:prSet/>
      <dgm:spPr/>
      <dgm:t>
        <a:bodyPr/>
        <a:lstStyle/>
        <a:p>
          <a:endParaRPr lang="en-US"/>
        </a:p>
      </dgm:t>
    </dgm:pt>
    <dgm:pt modelId="{FA34B58D-5F11-480C-88B5-9A39812B2D2A}" type="pres">
      <dgm:prSet presAssocID="{3DBB3AED-B109-4D04-BAEA-C7D1D6016F90}" presName="Name0" presStyleCnt="0">
        <dgm:presLayoutVars>
          <dgm:dir/>
          <dgm:resizeHandles val="exact"/>
        </dgm:presLayoutVars>
      </dgm:prSet>
      <dgm:spPr/>
    </dgm:pt>
    <dgm:pt modelId="{9FA530F1-50B6-4524-BB88-9A927CE61196}" type="pres">
      <dgm:prSet presAssocID="{89873259-25E1-43EA-A863-2F702CDA84CB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50FCC7-DCB5-4B56-9E26-985FDFA90876}" type="pres">
      <dgm:prSet presAssocID="{3B300D52-0ED0-41A0-B90E-2876F5528F9D}" presName="sibTrans" presStyleLbl="sibTrans1D1" presStyleIdx="0" presStyleCnt="7"/>
      <dgm:spPr/>
      <dgm:t>
        <a:bodyPr/>
        <a:lstStyle/>
        <a:p>
          <a:endParaRPr lang="en-US"/>
        </a:p>
      </dgm:t>
    </dgm:pt>
    <dgm:pt modelId="{258D091F-3F80-4B44-8D8B-CCB9F0F5A9D4}" type="pres">
      <dgm:prSet presAssocID="{3B300D52-0ED0-41A0-B90E-2876F5528F9D}" presName="connectorText" presStyleLbl="sibTrans1D1" presStyleIdx="0" presStyleCnt="7"/>
      <dgm:spPr/>
      <dgm:t>
        <a:bodyPr/>
        <a:lstStyle/>
        <a:p>
          <a:endParaRPr lang="en-US"/>
        </a:p>
      </dgm:t>
    </dgm:pt>
    <dgm:pt modelId="{F307C9E2-3FE8-4F3E-BE34-2F2094A05521}" type="pres">
      <dgm:prSet presAssocID="{6A933A60-8F0B-4B60-9A99-D5D31B02A714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C19616-7CF6-42B8-AB65-08463FA8B3F9}" type="pres">
      <dgm:prSet presAssocID="{2B02C447-F610-41E6-BF58-BD9FB68C4568}" presName="sibTrans" presStyleLbl="sibTrans1D1" presStyleIdx="1" presStyleCnt="7"/>
      <dgm:spPr/>
      <dgm:t>
        <a:bodyPr/>
        <a:lstStyle/>
        <a:p>
          <a:endParaRPr lang="en-US"/>
        </a:p>
      </dgm:t>
    </dgm:pt>
    <dgm:pt modelId="{B6D6876C-71AD-491D-8415-1ECC83AC0F81}" type="pres">
      <dgm:prSet presAssocID="{2B02C447-F610-41E6-BF58-BD9FB68C4568}" presName="connectorText" presStyleLbl="sibTrans1D1" presStyleIdx="1" presStyleCnt="7"/>
      <dgm:spPr/>
      <dgm:t>
        <a:bodyPr/>
        <a:lstStyle/>
        <a:p>
          <a:endParaRPr lang="en-US"/>
        </a:p>
      </dgm:t>
    </dgm:pt>
    <dgm:pt modelId="{0EB4B58F-72BE-4D80-804D-4045AC550E58}" type="pres">
      <dgm:prSet presAssocID="{71140D0A-CA46-4444-A7C7-79707B5F0C9D}" presName="node" presStyleLbl="node1" presStyleIdx="2" presStyleCnt="8" custScaleX="144701" custScaleY="1274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7F08EC-ECCD-4ACA-B75B-8573719CABBE}" type="pres">
      <dgm:prSet presAssocID="{19DB133A-7D74-4754-A2F2-128F6EFDB045}" presName="sibTrans" presStyleLbl="sibTrans1D1" presStyleIdx="2" presStyleCnt="7"/>
      <dgm:spPr/>
      <dgm:t>
        <a:bodyPr/>
        <a:lstStyle/>
        <a:p>
          <a:endParaRPr lang="en-US"/>
        </a:p>
      </dgm:t>
    </dgm:pt>
    <dgm:pt modelId="{53DF37B9-8AB1-4ED3-A890-8CD48B8CD90F}" type="pres">
      <dgm:prSet presAssocID="{19DB133A-7D74-4754-A2F2-128F6EFDB045}" presName="connectorText" presStyleLbl="sibTrans1D1" presStyleIdx="2" presStyleCnt="7"/>
      <dgm:spPr/>
      <dgm:t>
        <a:bodyPr/>
        <a:lstStyle/>
        <a:p>
          <a:endParaRPr lang="en-US"/>
        </a:p>
      </dgm:t>
    </dgm:pt>
    <dgm:pt modelId="{08174166-F2C9-477D-ADBC-3C82A0A892AD}" type="pres">
      <dgm:prSet presAssocID="{E2D32C75-C03F-4A74-BF6F-E0832980C75B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9646E2-71A8-4896-A79C-E0E7316E1FF6}" type="pres">
      <dgm:prSet presAssocID="{4710894D-84FB-44D4-A95F-114B2835988B}" presName="sibTrans" presStyleLbl="sibTrans1D1" presStyleIdx="3" presStyleCnt="7"/>
      <dgm:spPr/>
      <dgm:t>
        <a:bodyPr/>
        <a:lstStyle/>
        <a:p>
          <a:endParaRPr lang="en-US"/>
        </a:p>
      </dgm:t>
    </dgm:pt>
    <dgm:pt modelId="{5476D957-C346-4B31-85AC-F4FB107C2DCC}" type="pres">
      <dgm:prSet presAssocID="{4710894D-84FB-44D4-A95F-114B2835988B}" presName="connectorText" presStyleLbl="sibTrans1D1" presStyleIdx="3" presStyleCnt="7"/>
      <dgm:spPr/>
      <dgm:t>
        <a:bodyPr/>
        <a:lstStyle/>
        <a:p>
          <a:endParaRPr lang="en-US"/>
        </a:p>
      </dgm:t>
    </dgm:pt>
    <dgm:pt modelId="{4140D580-DCF7-49DC-953D-456E8D4C86FB}" type="pres">
      <dgm:prSet presAssocID="{D459F41F-482D-4CED-A6B6-5B86C6C7E335}" presName="node" presStyleLbl="node1" presStyleIdx="4" presStyleCnt="8" custScaleX="1185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158D7B-F5E0-461F-B5E5-1CE57CBBA178}" type="pres">
      <dgm:prSet presAssocID="{C267F2D6-5DB7-4B08-8C63-BC38CD438D1F}" presName="sibTrans" presStyleLbl="sibTrans1D1" presStyleIdx="4" presStyleCnt="7"/>
      <dgm:spPr/>
      <dgm:t>
        <a:bodyPr/>
        <a:lstStyle/>
        <a:p>
          <a:endParaRPr lang="en-US"/>
        </a:p>
      </dgm:t>
    </dgm:pt>
    <dgm:pt modelId="{D3AF79A0-CD36-4D81-8ECC-8F3799FFAF3D}" type="pres">
      <dgm:prSet presAssocID="{C267F2D6-5DB7-4B08-8C63-BC38CD438D1F}" presName="connectorText" presStyleLbl="sibTrans1D1" presStyleIdx="4" presStyleCnt="7"/>
      <dgm:spPr/>
      <dgm:t>
        <a:bodyPr/>
        <a:lstStyle/>
        <a:p>
          <a:endParaRPr lang="en-US"/>
        </a:p>
      </dgm:t>
    </dgm:pt>
    <dgm:pt modelId="{B501D00F-5505-42EA-88DE-CABDDACCAD4A}" type="pres">
      <dgm:prSet presAssocID="{CC4EB9AA-B482-4416-BD2E-7C7F0034191E}" presName="node" presStyleLbl="node1" presStyleIdx="5" presStyleCnt="8" custScaleX="1271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16E780-10BE-4F66-9C74-904A31AA9DAC}" type="pres">
      <dgm:prSet presAssocID="{F0A55B02-257F-4BF9-830D-B02D983752FE}" presName="sibTrans" presStyleLbl="sibTrans1D1" presStyleIdx="5" presStyleCnt="7"/>
      <dgm:spPr/>
      <dgm:t>
        <a:bodyPr/>
        <a:lstStyle/>
        <a:p>
          <a:endParaRPr lang="en-US"/>
        </a:p>
      </dgm:t>
    </dgm:pt>
    <dgm:pt modelId="{94181D31-091C-4377-97F0-248F555AFFF6}" type="pres">
      <dgm:prSet presAssocID="{F0A55B02-257F-4BF9-830D-B02D983752FE}" presName="connectorText" presStyleLbl="sibTrans1D1" presStyleIdx="5" presStyleCnt="7"/>
      <dgm:spPr/>
      <dgm:t>
        <a:bodyPr/>
        <a:lstStyle/>
        <a:p>
          <a:endParaRPr lang="en-US"/>
        </a:p>
      </dgm:t>
    </dgm:pt>
    <dgm:pt modelId="{287550B2-6C28-40B5-9F85-970F622FA109}" type="pres">
      <dgm:prSet presAssocID="{5093FBF1-BD5B-4AFD-B9BB-24090B6E26D9}" presName="node" presStyleLbl="node1" presStyleIdx="6" presStyleCnt="8" custScaleX="148138" custScaleY="1292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7528AC-3875-4287-9B1A-CAF0ABC6A47D}" type="pres">
      <dgm:prSet presAssocID="{5A0B0479-BF71-4FF1-8BDE-27D6F53374F1}" presName="sibTrans" presStyleLbl="sibTrans1D1" presStyleIdx="6" presStyleCnt="7"/>
      <dgm:spPr/>
      <dgm:t>
        <a:bodyPr/>
        <a:lstStyle/>
        <a:p>
          <a:endParaRPr lang="en-US"/>
        </a:p>
      </dgm:t>
    </dgm:pt>
    <dgm:pt modelId="{B7D1C996-68FE-4EA4-B270-6CE3E70BC569}" type="pres">
      <dgm:prSet presAssocID="{5A0B0479-BF71-4FF1-8BDE-27D6F53374F1}" presName="connectorText" presStyleLbl="sibTrans1D1" presStyleIdx="6" presStyleCnt="7"/>
      <dgm:spPr/>
      <dgm:t>
        <a:bodyPr/>
        <a:lstStyle/>
        <a:p>
          <a:endParaRPr lang="en-US"/>
        </a:p>
      </dgm:t>
    </dgm:pt>
    <dgm:pt modelId="{05039FFA-B630-4CC8-83F0-4B83B6DEBE0F}" type="pres">
      <dgm:prSet presAssocID="{51B38FEE-A77C-4855-9405-7029AB80EEFC}" presName="node" presStyleLbl="node1" presStyleIdx="7" presStyleCnt="8" custScaleX="135534" custScaleY="1302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1ED61E-8374-4DA4-B372-B5327A9F6851}" type="presOf" srcId="{F0A55B02-257F-4BF9-830D-B02D983752FE}" destId="{3F16E780-10BE-4F66-9C74-904A31AA9DAC}" srcOrd="0" destOrd="0" presId="urn:microsoft.com/office/officeart/2005/8/layout/bProcess3"/>
    <dgm:cxn modelId="{EFDAF744-E5F5-4048-BBB0-A7A902C24AEB}" type="presOf" srcId="{2B02C447-F610-41E6-BF58-BD9FB68C4568}" destId="{82C19616-7CF6-42B8-AB65-08463FA8B3F9}" srcOrd="0" destOrd="0" presId="urn:microsoft.com/office/officeart/2005/8/layout/bProcess3"/>
    <dgm:cxn modelId="{30A401E7-E12D-49D8-B096-8119DFEAF156}" type="presOf" srcId="{CC4EB9AA-B482-4416-BD2E-7C7F0034191E}" destId="{B501D00F-5505-42EA-88DE-CABDDACCAD4A}" srcOrd="0" destOrd="0" presId="urn:microsoft.com/office/officeart/2005/8/layout/bProcess3"/>
    <dgm:cxn modelId="{E31D0C08-84D2-482D-93A0-61C35BF1473C}" srcId="{3DBB3AED-B109-4D04-BAEA-C7D1D6016F90}" destId="{6A933A60-8F0B-4B60-9A99-D5D31B02A714}" srcOrd="1" destOrd="0" parTransId="{A752199D-26E1-4451-9002-C69AAE1AA093}" sibTransId="{2B02C447-F610-41E6-BF58-BD9FB68C4568}"/>
    <dgm:cxn modelId="{9C53E377-5A60-48DC-961E-AAB6055378BB}" type="presOf" srcId="{F0A55B02-257F-4BF9-830D-B02D983752FE}" destId="{94181D31-091C-4377-97F0-248F555AFFF6}" srcOrd="1" destOrd="0" presId="urn:microsoft.com/office/officeart/2005/8/layout/bProcess3"/>
    <dgm:cxn modelId="{DD774F7C-F4DE-4571-86B8-BB1C52878932}" type="presOf" srcId="{3B300D52-0ED0-41A0-B90E-2876F5528F9D}" destId="{F250FCC7-DCB5-4B56-9E26-985FDFA90876}" srcOrd="0" destOrd="0" presId="urn:microsoft.com/office/officeart/2005/8/layout/bProcess3"/>
    <dgm:cxn modelId="{0A2274A4-782B-4E83-8BB8-C400E199821C}" type="presOf" srcId="{51B38FEE-A77C-4855-9405-7029AB80EEFC}" destId="{05039FFA-B630-4CC8-83F0-4B83B6DEBE0F}" srcOrd="0" destOrd="0" presId="urn:microsoft.com/office/officeart/2005/8/layout/bProcess3"/>
    <dgm:cxn modelId="{36C23729-9995-4AAE-94A0-C8C515268BA6}" type="presOf" srcId="{3DBB3AED-B109-4D04-BAEA-C7D1D6016F90}" destId="{FA34B58D-5F11-480C-88B5-9A39812B2D2A}" srcOrd="0" destOrd="0" presId="urn:microsoft.com/office/officeart/2005/8/layout/bProcess3"/>
    <dgm:cxn modelId="{A195F592-C0EA-4B36-822C-54A481C82A6B}" type="presOf" srcId="{19DB133A-7D74-4754-A2F2-128F6EFDB045}" destId="{C57F08EC-ECCD-4ACA-B75B-8573719CABBE}" srcOrd="0" destOrd="0" presId="urn:microsoft.com/office/officeart/2005/8/layout/bProcess3"/>
    <dgm:cxn modelId="{FFC440D7-763A-403D-B94E-67453055259C}" type="presOf" srcId="{5A0B0479-BF71-4FF1-8BDE-27D6F53374F1}" destId="{B97528AC-3875-4287-9B1A-CAF0ABC6A47D}" srcOrd="0" destOrd="0" presId="urn:microsoft.com/office/officeart/2005/8/layout/bProcess3"/>
    <dgm:cxn modelId="{86C94F2D-A6C1-4DAF-BBF3-930CA030B1D8}" type="presOf" srcId="{E2D32C75-C03F-4A74-BF6F-E0832980C75B}" destId="{08174166-F2C9-477D-ADBC-3C82A0A892AD}" srcOrd="0" destOrd="0" presId="urn:microsoft.com/office/officeart/2005/8/layout/bProcess3"/>
    <dgm:cxn modelId="{9014ED20-17B4-4548-953C-D10D7442FA45}" srcId="{3DBB3AED-B109-4D04-BAEA-C7D1D6016F90}" destId="{71140D0A-CA46-4444-A7C7-79707B5F0C9D}" srcOrd="2" destOrd="0" parTransId="{2D73D218-74F9-4A4D-9FD2-C3D231F3DFAC}" sibTransId="{19DB133A-7D74-4754-A2F2-128F6EFDB045}"/>
    <dgm:cxn modelId="{25CB637A-9C5D-494C-BD14-6A1D78239636}" type="presOf" srcId="{71140D0A-CA46-4444-A7C7-79707B5F0C9D}" destId="{0EB4B58F-72BE-4D80-804D-4045AC550E58}" srcOrd="0" destOrd="0" presId="urn:microsoft.com/office/officeart/2005/8/layout/bProcess3"/>
    <dgm:cxn modelId="{08842D98-0781-4503-8334-CBB50C3FCCE3}" type="presOf" srcId="{3B300D52-0ED0-41A0-B90E-2876F5528F9D}" destId="{258D091F-3F80-4B44-8D8B-CCB9F0F5A9D4}" srcOrd="1" destOrd="0" presId="urn:microsoft.com/office/officeart/2005/8/layout/bProcess3"/>
    <dgm:cxn modelId="{6FCC0BFF-7413-4012-A5BB-EA8C7774D275}" type="presOf" srcId="{4710894D-84FB-44D4-A95F-114B2835988B}" destId="{849646E2-71A8-4896-A79C-E0E7316E1FF6}" srcOrd="0" destOrd="0" presId="urn:microsoft.com/office/officeart/2005/8/layout/bProcess3"/>
    <dgm:cxn modelId="{70F09606-5B87-48A0-AF86-97495FBCD25D}" srcId="{3DBB3AED-B109-4D04-BAEA-C7D1D6016F90}" destId="{51B38FEE-A77C-4855-9405-7029AB80EEFC}" srcOrd="7" destOrd="0" parTransId="{912752D0-F4A7-4E19-9DBA-EE2F63B6F735}" sibTransId="{26E92915-ED2D-4787-B815-E4AA19995A0C}"/>
    <dgm:cxn modelId="{3D1D3680-A5C7-47E4-A3B1-98E41ACD5B91}" type="presOf" srcId="{5093FBF1-BD5B-4AFD-B9BB-24090B6E26D9}" destId="{287550B2-6C28-40B5-9F85-970F622FA109}" srcOrd="0" destOrd="0" presId="urn:microsoft.com/office/officeart/2005/8/layout/bProcess3"/>
    <dgm:cxn modelId="{F7EC46AF-7627-4BB8-850E-8C0A13A7AC04}" type="presOf" srcId="{4710894D-84FB-44D4-A95F-114B2835988B}" destId="{5476D957-C346-4B31-85AC-F4FB107C2DCC}" srcOrd="1" destOrd="0" presId="urn:microsoft.com/office/officeart/2005/8/layout/bProcess3"/>
    <dgm:cxn modelId="{C3F5EECC-F565-4AF3-9B8F-08BA349F996C}" srcId="{3DBB3AED-B109-4D04-BAEA-C7D1D6016F90}" destId="{CC4EB9AA-B482-4416-BD2E-7C7F0034191E}" srcOrd="5" destOrd="0" parTransId="{776DF498-E60D-48F5-8D0C-90413DA74698}" sibTransId="{F0A55B02-257F-4BF9-830D-B02D983752FE}"/>
    <dgm:cxn modelId="{6B993270-A5C6-41DB-A037-ADEE2380CF5B}" type="presOf" srcId="{89873259-25E1-43EA-A863-2F702CDA84CB}" destId="{9FA530F1-50B6-4524-BB88-9A927CE61196}" srcOrd="0" destOrd="0" presId="urn:microsoft.com/office/officeart/2005/8/layout/bProcess3"/>
    <dgm:cxn modelId="{88ACB9ED-75FF-4634-8803-340CB3628571}" srcId="{3DBB3AED-B109-4D04-BAEA-C7D1D6016F90}" destId="{89873259-25E1-43EA-A863-2F702CDA84CB}" srcOrd="0" destOrd="0" parTransId="{2E910600-F7C5-4036-81BB-7D3167C5FD83}" sibTransId="{3B300D52-0ED0-41A0-B90E-2876F5528F9D}"/>
    <dgm:cxn modelId="{0EAB9803-5494-425C-9172-E3A0BF25269B}" type="presOf" srcId="{C267F2D6-5DB7-4B08-8C63-BC38CD438D1F}" destId="{45158D7B-F5E0-461F-B5E5-1CE57CBBA178}" srcOrd="0" destOrd="0" presId="urn:microsoft.com/office/officeart/2005/8/layout/bProcess3"/>
    <dgm:cxn modelId="{5D39ED3D-2F1A-4B63-9ECA-E0E4BF37FD7A}" type="presOf" srcId="{2B02C447-F610-41E6-BF58-BD9FB68C4568}" destId="{B6D6876C-71AD-491D-8415-1ECC83AC0F81}" srcOrd="1" destOrd="0" presId="urn:microsoft.com/office/officeart/2005/8/layout/bProcess3"/>
    <dgm:cxn modelId="{EB8B01A7-F177-4E67-8835-4E02976F172C}" type="presOf" srcId="{6A933A60-8F0B-4B60-9A99-D5D31B02A714}" destId="{F307C9E2-3FE8-4F3E-BE34-2F2094A05521}" srcOrd="0" destOrd="0" presId="urn:microsoft.com/office/officeart/2005/8/layout/bProcess3"/>
    <dgm:cxn modelId="{E600AD0C-E7E1-4AD2-A2F9-74CFD2DC77B1}" type="presOf" srcId="{19DB133A-7D74-4754-A2F2-128F6EFDB045}" destId="{53DF37B9-8AB1-4ED3-A890-8CD48B8CD90F}" srcOrd="1" destOrd="0" presId="urn:microsoft.com/office/officeart/2005/8/layout/bProcess3"/>
    <dgm:cxn modelId="{F077EA4B-69AD-4D76-9CB4-3606B04E02A4}" srcId="{3DBB3AED-B109-4D04-BAEA-C7D1D6016F90}" destId="{E2D32C75-C03F-4A74-BF6F-E0832980C75B}" srcOrd="3" destOrd="0" parTransId="{7166519B-70E1-409B-8FA5-59C5A8B207C7}" sibTransId="{4710894D-84FB-44D4-A95F-114B2835988B}"/>
    <dgm:cxn modelId="{4EACC99A-28F9-47BF-A2BD-234CBCF7B6FE}" type="presOf" srcId="{D459F41F-482D-4CED-A6B6-5B86C6C7E335}" destId="{4140D580-DCF7-49DC-953D-456E8D4C86FB}" srcOrd="0" destOrd="0" presId="urn:microsoft.com/office/officeart/2005/8/layout/bProcess3"/>
    <dgm:cxn modelId="{AC6E9688-066D-4E3F-8835-DA9688B6C793}" type="presOf" srcId="{C267F2D6-5DB7-4B08-8C63-BC38CD438D1F}" destId="{D3AF79A0-CD36-4D81-8ECC-8F3799FFAF3D}" srcOrd="1" destOrd="0" presId="urn:microsoft.com/office/officeart/2005/8/layout/bProcess3"/>
    <dgm:cxn modelId="{C38455FD-0463-497F-9C8A-BD9A634E2EF9}" srcId="{3DBB3AED-B109-4D04-BAEA-C7D1D6016F90}" destId="{D459F41F-482D-4CED-A6B6-5B86C6C7E335}" srcOrd="4" destOrd="0" parTransId="{49A43CDA-483C-4002-A85A-385F5F5CB1A4}" sibTransId="{C267F2D6-5DB7-4B08-8C63-BC38CD438D1F}"/>
    <dgm:cxn modelId="{139BFAB0-F2B1-48A9-8CFA-D89265801646}" type="presOf" srcId="{5A0B0479-BF71-4FF1-8BDE-27D6F53374F1}" destId="{B7D1C996-68FE-4EA4-B270-6CE3E70BC569}" srcOrd="1" destOrd="0" presId="urn:microsoft.com/office/officeart/2005/8/layout/bProcess3"/>
    <dgm:cxn modelId="{9E0D4B43-C74D-45C4-A86A-D6BBAD0A2C7A}" srcId="{3DBB3AED-B109-4D04-BAEA-C7D1D6016F90}" destId="{5093FBF1-BD5B-4AFD-B9BB-24090B6E26D9}" srcOrd="6" destOrd="0" parTransId="{759E9DD5-9895-4174-8A13-80DA4B6647F3}" sibTransId="{5A0B0479-BF71-4FF1-8BDE-27D6F53374F1}"/>
    <dgm:cxn modelId="{014538E0-712D-4D3A-9959-66D8DAA4E82F}" type="presParOf" srcId="{FA34B58D-5F11-480C-88B5-9A39812B2D2A}" destId="{9FA530F1-50B6-4524-BB88-9A927CE61196}" srcOrd="0" destOrd="0" presId="urn:microsoft.com/office/officeart/2005/8/layout/bProcess3"/>
    <dgm:cxn modelId="{D464F6C2-1D60-4FA5-BE29-0418ECCABFBB}" type="presParOf" srcId="{FA34B58D-5F11-480C-88B5-9A39812B2D2A}" destId="{F250FCC7-DCB5-4B56-9E26-985FDFA90876}" srcOrd="1" destOrd="0" presId="urn:microsoft.com/office/officeart/2005/8/layout/bProcess3"/>
    <dgm:cxn modelId="{F760A455-E956-4ACE-8C75-43EC4F622943}" type="presParOf" srcId="{F250FCC7-DCB5-4B56-9E26-985FDFA90876}" destId="{258D091F-3F80-4B44-8D8B-CCB9F0F5A9D4}" srcOrd="0" destOrd="0" presId="urn:microsoft.com/office/officeart/2005/8/layout/bProcess3"/>
    <dgm:cxn modelId="{C6DFC434-77F2-40A6-B250-CA12457B0728}" type="presParOf" srcId="{FA34B58D-5F11-480C-88B5-9A39812B2D2A}" destId="{F307C9E2-3FE8-4F3E-BE34-2F2094A05521}" srcOrd="2" destOrd="0" presId="urn:microsoft.com/office/officeart/2005/8/layout/bProcess3"/>
    <dgm:cxn modelId="{3C2E3144-AA04-4EBE-9250-D8A3AE791594}" type="presParOf" srcId="{FA34B58D-5F11-480C-88B5-9A39812B2D2A}" destId="{82C19616-7CF6-42B8-AB65-08463FA8B3F9}" srcOrd="3" destOrd="0" presId="urn:microsoft.com/office/officeart/2005/8/layout/bProcess3"/>
    <dgm:cxn modelId="{86E60371-6645-423F-B210-5A2C8BD22F5C}" type="presParOf" srcId="{82C19616-7CF6-42B8-AB65-08463FA8B3F9}" destId="{B6D6876C-71AD-491D-8415-1ECC83AC0F81}" srcOrd="0" destOrd="0" presId="urn:microsoft.com/office/officeart/2005/8/layout/bProcess3"/>
    <dgm:cxn modelId="{E23585FA-A96C-466F-B3A8-DB51478A7984}" type="presParOf" srcId="{FA34B58D-5F11-480C-88B5-9A39812B2D2A}" destId="{0EB4B58F-72BE-4D80-804D-4045AC550E58}" srcOrd="4" destOrd="0" presId="urn:microsoft.com/office/officeart/2005/8/layout/bProcess3"/>
    <dgm:cxn modelId="{B3861C61-9746-4D98-98E8-E5A682F1471D}" type="presParOf" srcId="{FA34B58D-5F11-480C-88B5-9A39812B2D2A}" destId="{C57F08EC-ECCD-4ACA-B75B-8573719CABBE}" srcOrd="5" destOrd="0" presId="urn:microsoft.com/office/officeart/2005/8/layout/bProcess3"/>
    <dgm:cxn modelId="{5EC21F6F-2907-46B2-9024-F7A5A145C506}" type="presParOf" srcId="{C57F08EC-ECCD-4ACA-B75B-8573719CABBE}" destId="{53DF37B9-8AB1-4ED3-A890-8CD48B8CD90F}" srcOrd="0" destOrd="0" presId="urn:microsoft.com/office/officeart/2005/8/layout/bProcess3"/>
    <dgm:cxn modelId="{F92493DE-683D-4309-9BCA-CACF2D1E4B3B}" type="presParOf" srcId="{FA34B58D-5F11-480C-88B5-9A39812B2D2A}" destId="{08174166-F2C9-477D-ADBC-3C82A0A892AD}" srcOrd="6" destOrd="0" presId="urn:microsoft.com/office/officeart/2005/8/layout/bProcess3"/>
    <dgm:cxn modelId="{69ED6820-E42B-4B92-8E4F-225D14BF648A}" type="presParOf" srcId="{FA34B58D-5F11-480C-88B5-9A39812B2D2A}" destId="{849646E2-71A8-4896-A79C-E0E7316E1FF6}" srcOrd="7" destOrd="0" presId="urn:microsoft.com/office/officeart/2005/8/layout/bProcess3"/>
    <dgm:cxn modelId="{65748E21-BB3A-495F-8BAB-7F899D32FCE2}" type="presParOf" srcId="{849646E2-71A8-4896-A79C-E0E7316E1FF6}" destId="{5476D957-C346-4B31-85AC-F4FB107C2DCC}" srcOrd="0" destOrd="0" presId="urn:microsoft.com/office/officeart/2005/8/layout/bProcess3"/>
    <dgm:cxn modelId="{8BC4EA2B-BFBE-403B-A0A1-2661F1806544}" type="presParOf" srcId="{FA34B58D-5F11-480C-88B5-9A39812B2D2A}" destId="{4140D580-DCF7-49DC-953D-456E8D4C86FB}" srcOrd="8" destOrd="0" presId="urn:microsoft.com/office/officeart/2005/8/layout/bProcess3"/>
    <dgm:cxn modelId="{672A8405-6775-40CD-96BB-4D15E285B41B}" type="presParOf" srcId="{FA34B58D-5F11-480C-88B5-9A39812B2D2A}" destId="{45158D7B-F5E0-461F-B5E5-1CE57CBBA178}" srcOrd="9" destOrd="0" presId="urn:microsoft.com/office/officeart/2005/8/layout/bProcess3"/>
    <dgm:cxn modelId="{46EA2D14-DD4D-4295-93DD-B9FD7E05EFCD}" type="presParOf" srcId="{45158D7B-F5E0-461F-B5E5-1CE57CBBA178}" destId="{D3AF79A0-CD36-4D81-8ECC-8F3799FFAF3D}" srcOrd="0" destOrd="0" presId="urn:microsoft.com/office/officeart/2005/8/layout/bProcess3"/>
    <dgm:cxn modelId="{FBA1ED1F-A483-4F15-9C74-7009034E1684}" type="presParOf" srcId="{FA34B58D-5F11-480C-88B5-9A39812B2D2A}" destId="{B501D00F-5505-42EA-88DE-CABDDACCAD4A}" srcOrd="10" destOrd="0" presId="urn:microsoft.com/office/officeart/2005/8/layout/bProcess3"/>
    <dgm:cxn modelId="{8B118CFA-DC15-47FE-A066-F401161A6190}" type="presParOf" srcId="{FA34B58D-5F11-480C-88B5-9A39812B2D2A}" destId="{3F16E780-10BE-4F66-9C74-904A31AA9DAC}" srcOrd="11" destOrd="0" presId="urn:microsoft.com/office/officeart/2005/8/layout/bProcess3"/>
    <dgm:cxn modelId="{F33E5777-77F7-4BB3-9F76-6278057DDC90}" type="presParOf" srcId="{3F16E780-10BE-4F66-9C74-904A31AA9DAC}" destId="{94181D31-091C-4377-97F0-248F555AFFF6}" srcOrd="0" destOrd="0" presId="urn:microsoft.com/office/officeart/2005/8/layout/bProcess3"/>
    <dgm:cxn modelId="{57B0BFFC-3711-4FD1-93EE-A7FAF03182B8}" type="presParOf" srcId="{FA34B58D-5F11-480C-88B5-9A39812B2D2A}" destId="{287550B2-6C28-40B5-9F85-970F622FA109}" srcOrd="12" destOrd="0" presId="urn:microsoft.com/office/officeart/2005/8/layout/bProcess3"/>
    <dgm:cxn modelId="{7AE4659B-6A24-4869-8E1F-ACAEE90408E2}" type="presParOf" srcId="{FA34B58D-5F11-480C-88B5-9A39812B2D2A}" destId="{B97528AC-3875-4287-9B1A-CAF0ABC6A47D}" srcOrd="13" destOrd="0" presId="urn:microsoft.com/office/officeart/2005/8/layout/bProcess3"/>
    <dgm:cxn modelId="{A0A0EA86-2A89-4BE5-800C-E67BD397AC12}" type="presParOf" srcId="{B97528AC-3875-4287-9B1A-CAF0ABC6A47D}" destId="{B7D1C996-68FE-4EA4-B270-6CE3E70BC569}" srcOrd="0" destOrd="0" presId="urn:microsoft.com/office/officeart/2005/8/layout/bProcess3"/>
    <dgm:cxn modelId="{2897154F-058A-4000-8595-49DB23DCB147}" type="presParOf" srcId="{FA34B58D-5F11-480C-88B5-9A39812B2D2A}" destId="{05039FFA-B630-4CC8-83F0-4B83B6DEBE0F}" srcOrd="14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50FCC7-DCB5-4B56-9E26-985FDFA90876}">
      <dsp:nvSpPr>
        <dsp:cNvPr id="0" name=""/>
        <dsp:cNvSpPr/>
      </dsp:nvSpPr>
      <dsp:spPr>
        <a:xfrm>
          <a:off x="2630201" y="971827"/>
          <a:ext cx="57186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71866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01072" y="1014531"/>
        <a:ext cx="30123" cy="6030"/>
      </dsp:txXfrm>
    </dsp:sp>
    <dsp:sp modelId="{9FA530F1-50B6-4524-BB88-9A927CE61196}">
      <dsp:nvSpPr>
        <dsp:cNvPr id="0" name=""/>
        <dsp:cNvSpPr/>
      </dsp:nvSpPr>
      <dsp:spPr>
        <a:xfrm>
          <a:off x="12582" y="231721"/>
          <a:ext cx="2619418" cy="157165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Penyiapan Bahan</a:t>
          </a:r>
        </a:p>
      </dsp:txBody>
      <dsp:txXfrm>
        <a:off x="12582" y="231721"/>
        <a:ext cx="2619418" cy="1571651"/>
      </dsp:txXfrm>
    </dsp:sp>
    <dsp:sp modelId="{82C19616-7CF6-42B8-AB65-08463FA8B3F9}">
      <dsp:nvSpPr>
        <dsp:cNvPr id="0" name=""/>
        <dsp:cNvSpPr/>
      </dsp:nvSpPr>
      <dsp:spPr>
        <a:xfrm>
          <a:off x="5852086" y="971827"/>
          <a:ext cx="57186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71866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22957" y="1014531"/>
        <a:ext cx="30123" cy="6030"/>
      </dsp:txXfrm>
    </dsp:sp>
    <dsp:sp modelId="{F307C9E2-3FE8-4F3E-BE34-2F2094A05521}">
      <dsp:nvSpPr>
        <dsp:cNvPr id="0" name=""/>
        <dsp:cNvSpPr/>
      </dsp:nvSpPr>
      <dsp:spPr>
        <a:xfrm>
          <a:off x="3234467" y="231721"/>
          <a:ext cx="2619418" cy="157165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Preparasi Simplisia Kering Kulit Buah Naga</a:t>
          </a:r>
        </a:p>
      </dsp:txBody>
      <dsp:txXfrm>
        <a:off x="3234467" y="231721"/>
        <a:ext cx="2619418" cy="1571651"/>
      </dsp:txXfrm>
    </dsp:sp>
    <dsp:sp modelId="{C57F08EC-ECCD-4ACA-B75B-8573719CABBE}">
      <dsp:nvSpPr>
        <dsp:cNvPr id="0" name=""/>
        <dsp:cNvSpPr/>
      </dsp:nvSpPr>
      <dsp:spPr>
        <a:xfrm>
          <a:off x="1322291" y="2016999"/>
          <a:ext cx="7029223" cy="571866"/>
        </a:xfrm>
        <a:custGeom>
          <a:avLst/>
          <a:gdLst/>
          <a:ahLst/>
          <a:cxnLst/>
          <a:rect l="0" t="0" r="0" b="0"/>
          <a:pathLst>
            <a:path>
              <a:moveTo>
                <a:pt x="7029223" y="0"/>
              </a:moveTo>
              <a:lnTo>
                <a:pt x="7029223" y="303033"/>
              </a:lnTo>
              <a:lnTo>
                <a:pt x="0" y="303033"/>
              </a:lnTo>
              <a:lnTo>
                <a:pt x="0" y="571866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60528" y="2299917"/>
        <a:ext cx="352749" cy="6030"/>
      </dsp:txXfrm>
    </dsp:sp>
    <dsp:sp modelId="{0EB4B58F-72BE-4D80-804D-4045AC550E58}">
      <dsp:nvSpPr>
        <dsp:cNvPr id="0" name=""/>
        <dsp:cNvSpPr/>
      </dsp:nvSpPr>
      <dsp:spPr>
        <a:xfrm>
          <a:off x="6456352" y="16295"/>
          <a:ext cx="3790325" cy="20025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Penentuan Mutu Simplisia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Uji Kualitatif Simplisia </a:t>
          </a:r>
          <a:r>
            <a:rPr lang="en-US" sz="2000" b="0" kern="1200">
              <a:latin typeface="Times New Roman" panose="02020603050405020304" pitchFamily="18" charset="0"/>
              <a:cs typeface="Times New Roman" panose="02020603050405020304" pitchFamily="18" charset="0"/>
            </a:rPr>
            <a:t>(Flavonoid dan Antosianin)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Uji Kuantiatif Mutu Simplisia </a:t>
          </a:r>
          <a:r>
            <a:rPr lang="en-US" sz="2000" b="0" kern="1200">
              <a:latin typeface="Times New Roman" panose="02020603050405020304" pitchFamily="18" charset="0"/>
              <a:cs typeface="Times New Roman" panose="02020603050405020304" pitchFamily="18" charset="0"/>
            </a:rPr>
            <a:t>(Susut Pengeringan, Kadar Air, Kadar Abu, Kadar Sari)</a:t>
          </a:r>
        </a:p>
      </dsp:txBody>
      <dsp:txXfrm>
        <a:off x="6456352" y="16295"/>
        <a:ext cx="3790325" cy="2002503"/>
      </dsp:txXfrm>
    </dsp:sp>
    <dsp:sp modelId="{849646E2-71A8-4896-A79C-E0E7316E1FF6}">
      <dsp:nvSpPr>
        <dsp:cNvPr id="0" name=""/>
        <dsp:cNvSpPr/>
      </dsp:nvSpPr>
      <dsp:spPr>
        <a:xfrm>
          <a:off x="2630201" y="3361371"/>
          <a:ext cx="57186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71866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01072" y="3404075"/>
        <a:ext cx="30123" cy="6030"/>
      </dsp:txXfrm>
    </dsp:sp>
    <dsp:sp modelId="{08174166-F2C9-477D-ADBC-3C82A0A892AD}">
      <dsp:nvSpPr>
        <dsp:cNvPr id="0" name=""/>
        <dsp:cNvSpPr/>
      </dsp:nvSpPr>
      <dsp:spPr>
        <a:xfrm>
          <a:off x="12582" y="2621265"/>
          <a:ext cx="2619418" cy="157165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Ekstraksi Serbuk Simplisia Kulit Buah Naga Merah</a:t>
          </a:r>
        </a:p>
      </dsp:txBody>
      <dsp:txXfrm>
        <a:off x="12582" y="2621265"/>
        <a:ext cx="2619418" cy="1571651"/>
      </dsp:txXfrm>
    </dsp:sp>
    <dsp:sp modelId="{45158D7B-F5E0-461F-B5E5-1CE57CBBA178}">
      <dsp:nvSpPr>
        <dsp:cNvPr id="0" name=""/>
        <dsp:cNvSpPr/>
      </dsp:nvSpPr>
      <dsp:spPr>
        <a:xfrm>
          <a:off x="6338355" y="3361371"/>
          <a:ext cx="57186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71866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09226" y="3404075"/>
        <a:ext cx="30123" cy="6030"/>
      </dsp:txXfrm>
    </dsp:sp>
    <dsp:sp modelId="{4140D580-DCF7-49DC-953D-456E8D4C86FB}">
      <dsp:nvSpPr>
        <dsp:cNvPr id="0" name=""/>
        <dsp:cNvSpPr/>
      </dsp:nvSpPr>
      <dsp:spPr>
        <a:xfrm>
          <a:off x="3234467" y="2621265"/>
          <a:ext cx="3105687" cy="157165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Ekstraksi</a:t>
          </a:r>
          <a:r>
            <a:rPr 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Serbuk</a:t>
          </a:r>
          <a:r>
            <a:rPr 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Simplisia</a:t>
          </a:r>
          <a:r>
            <a:rPr 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Kulit</a:t>
          </a:r>
          <a:r>
            <a:rPr 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Buah</a:t>
          </a:r>
          <a:r>
            <a:rPr 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Naga </a:t>
          </a:r>
          <a:r>
            <a:rPr lang="en-US" sz="2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Merah</a:t>
          </a:r>
          <a:r>
            <a:rPr 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Tanpa</a:t>
          </a:r>
          <a:r>
            <a:rPr 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Penambahan</a:t>
          </a:r>
          <a:r>
            <a:rPr 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Kopigmen</a:t>
          </a:r>
          <a:r>
            <a:rPr 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Asam</a:t>
          </a:r>
          <a:r>
            <a:rPr 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Tartrat</a:t>
          </a:r>
          <a:endParaRPr lang="en-US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34467" y="2621265"/>
        <a:ext cx="3105687" cy="1571651"/>
      </dsp:txXfrm>
    </dsp:sp>
    <dsp:sp modelId="{3F16E780-10BE-4F66-9C74-904A31AA9DAC}">
      <dsp:nvSpPr>
        <dsp:cNvPr id="0" name=""/>
        <dsp:cNvSpPr/>
      </dsp:nvSpPr>
      <dsp:spPr>
        <a:xfrm>
          <a:off x="1952759" y="4191116"/>
          <a:ext cx="6655760" cy="579253"/>
        </a:xfrm>
        <a:custGeom>
          <a:avLst/>
          <a:gdLst/>
          <a:ahLst/>
          <a:cxnLst/>
          <a:rect l="0" t="0" r="0" b="0"/>
          <a:pathLst>
            <a:path>
              <a:moveTo>
                <a:pt x="6655760" y="0"/>
              </a:moveTo>
              <a:lnTo>
                <a:pt x="6655760" y="306726"/>
              </a:lnTo>
              <a:lnTo>
                <a:pt x="0" y="306726"/>
              </a:lnTo>
              <a:lnTo>
                <a:pt x="0" y="579253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13548" y="4477728"/>
        <a:ext cx="334182" cy="6030"/>
      </dsp:txXfrm>
    </dsp:sp>
    <dsp:sp modelId="{B501D00F-5505-42EA-88DE-CABDDACCAD4A}">
      <dsp:nvSpPr>
        <dsp:cNvPr id="0" name=""/>
        <dsp:cNvSpPr/>
      </dsp:nvSpPr>
      <dsp:spPr>
        <a:xfrm>
          <a:off x="6942621" y="2621265"/>
          <a:ext cx="3331796" cy="157165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Ekstraksi Serbuk Simplisia Kulit Buah Naga Merah Dengan Penambahan Kopigmen Asam Tartrat</a:t>
          </a:r>
        </a:p>
      </dsp:txBody>
      <dsp:txXfrm>
        <a:off x="6942621" y="2621265"/>
        <a:ext cx="3331796" cy="1571651"/>
      </dsp:txXfrm>
    </dsp:sp>
    <dsp:sp modelId="{B97528AC-3875-4287-9B1A-CAF0ABC6A47D}">
      <dsp:nvSpPr>
        <dsp:cNvPr id="0" name=""/>
        <dsp:cNvSpPr/>
      </dsp:nvSpPr>
      <dsp:spPr>
        <a:xfrm>
          <a:off x="3891136" y="5772823"/>
          <a:ext cx="57186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71866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62008" y="5815528"/>
        <a:ext cx="30123" cy="6030"/>
      </dsp:txXfrm>
    </dsp:sp>
    <dsp:sp modelId="{287550B2-6C28-40B5-9F85-970F622FA109}">
      <dsp:nvSpPr>
        <dsp:cNvPr id="0" name=""/>
        <dsp:cNvSpPr/>
      </dsp:nvSpPr>
      <dsp:spPr>
        <a:xfrm>
          <a:off x="12582" y="4802769"/>
          <a:ext cx="3880354" cy="203154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Penentuan</a:t>
          </a:r>
          <a:r>
            <a:rPr 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Mutu</a:t>
          </a:r>
          <a:r>
            <a:rPr 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Ekstrak</a:t>
          </a:r>
          <a:r>
            <a:rPr 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Etanol</a:t>
          </a:r>
          <a:r>
            <a:rPr 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Kulit</a:t>
          </a:r>
          <a:r>
            <a:rPr 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Buah</a:t>
          </a:r>
          <a:r>
            <a:rPr 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Naga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a. </a:t>
          </a:r>
          <a:r>
            <a:rPr lang="en-US" sz="20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Uji</a:t>
          </a:r>
          <a:r>
            <a:rPr lang="en-US" sz="20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Kualitatif</a:t>
          </a:r>
          <a:r>
            <a:rPr lang="en-US" sz="20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Flavonoid </a:t>
          </a:r>
          <a:r>
            <a:rPr lang="en-US" sz="20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dan</a:t>
          </a:r>
          <a:r>
            <a:rPr lang="en-US" sz="20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Antosianin</a:t>
          </a:r>
          <a:r>
            <a:rPr lang="en-US" sz="20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dalam</a:t>
          </a:r>
          <a:r>
            <a:rPr lang="en-US" sz="20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ekstrak</a:t>
          </a:r>
          <a:endParaRPr lang="en-US" sz="20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b. </a:t>
          </a:r>
          <a:r>
            <a:rPr lang="en-US" sz="20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Penentuan</a:t>
          </a:r>
          <a:r>
            <a:rPr lang="en-US" sz="20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Kadar Total </a:t>
          </a:r>
          <a:r>
            <a:rPr lang="en-US" sz="20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Antosianin</a:t>
          </a:r>
          <a:r>
            <a:rPr lang="en-US" sz="20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dengan</a:t>
          </a:r>
          <a:r>
            <a:rPr lang="en-US" sz="20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Metode</a:t>
          </a:r>
          <a:r>
            <a:rPr lang="en-US" sz="20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Perbedaan</a:t>
          </a:r>
          <a:r>
            <a:rPr lang="en-US" sz="20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pH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582" y="4802769"/>
        <a:ext cx="3880354" cy="2031548"/>
      </dsp:txXfrm>
    </dsp:sp>
    <dsp:sp modelId="{05039FFA-B630-4CC8-83F0-4B83B6DEBE0F}">
      <dsp:nvSpPr>
        <dsp:cNvPr id="0" name=""/>
        <dsp:cNvSpPr/>
      </dsp:nvSpPr>
      <dsp:spPr>
        <a:xfrm>
          <a:off x="4495403" y="4795383"/>
          <a:ext cx="3550203" cy="204632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Metode</a:t>
          </a:r>
          <a:r>
            <a:rPr 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Analisis</a:t>
          </a:r>
          <a:r>
            <a:rPr 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Stabilitas</a:t>
          </a:r>
          <a:r>
            <a:rPr 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Antosianin</a:t>
          </a:r>
          <a:endParaRPr lang="en-US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a. pH 3, pH 4, pH 6 </a:t>
          </a:r>
          <a:r>
            <a:rPr lang="en-US" sz="20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dan</a:t>
          </a:r>
          <a:r>
            <a:rPr lang="en-US" sz="20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pH 8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b. </a:t>
          </a:r>
          <a:r>
            <a:rPr lang="en-US" sz="20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Suhu</a:t>
          </a:r>
          <a:r>
            <a:rPr lang="en-US" sz="20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40℃, 50℃, </a:t>
          </a:r>
          <a:r>
            <a:rPr lang="en-US" sz="20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dan</a:t>
          </a:r>
          <a:r>
            <a:rPr lang="en-US" sz="20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60℃ </a:t>
          </a:r>
          <a:r>
            <a:rPr lang="en-US" sz="20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selama</a:t>
          </a:r>
          <a:r>
            <a:rPr lang="en-US" sz="20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6 jam </a:t>
          </a:r>
          <a:r>
            <a:rPr lang="en-US" sz="20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dan</a:t>
          </a:r>
          <a:r>
            <a:rPr lang="en-US" sz="20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diukur</a:t>
          </a:r>
          <a:r>
            <a:rPr lang="en-US" sz="20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setiap</a:t>
          </a:r>
          <a:r>
            <a:rPr lang="en-US" sz="20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interval 2 jam   </a:t>
          </a:r>
        </a:p>
      </dsp:txBody>
      <dsp:txXfrm>
        <a:off x="4495403" y="4795383"/>
        <a:ext cx="3550203" cy="20463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129" y="9404941"/>
            <a:ext cx="18180130" cy="64895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8258" y="17155954"/>
            <a:ext cx="14971872" cy="77369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4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2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8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5A3F-39AD-4880-BAF6-0EE6CC2F3CFD}" type="datetimeFigureOut">
              <a:rPr lang="en-US" smtClean="0"/>
              <a:t>13-Aug-21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2A349-1A95-4305-B2E5-428394CE2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997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5A3F-39AD-4880-BAF6-0EE6CC2F3CFD}" type="datetimeFigureOut">
              <a:rPr lang="en-US" smtClean="0"/>
              <a:t>13-Aug-21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2A349-1A95-4305-B2E5-428394CE2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260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271142" y="5354227"/>
            <a:ext cx="11254898" cy="1140366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2739" y="5354227"/>
            <a:ext cx="33411930" cy="1140366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5A3F-39AD-4880-BAF6-0EE6CC2F3CFD}" type="datetimeFigureOut">
              <a:rPr lang="en-US" smtClean="0"/>
              <a:t>13-Aug-21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2A349-1A95-4305-B2E5-428394CE2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983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5A3F-39AD-4880-BAF6-0EE6CC2F3CFD}" type="datetimeFigureOut">
              <a:rPr lang="en-US" smtClean="0"/>
              <a:t>13-Aug-21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2A349-1A95-4305-B2E5-428394CE2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113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535" y="19454630"/>
            <a:ext cx="18180130" cy="6012994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535" y="12831929"/>
            <a:ext cx="18180130" cy="6622701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07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140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21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28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35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42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249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8562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5A3F-39AD-4880-BAF6-0EE6CC2F3CFD}" type="datetimeFigureOut">
              <a:rPr lang="en-US" smtClean="0"/>
              <a:t>13-Aug-21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2A349-1A95-4305-B2E5-428394CE2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17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2740" y="31186275"/>
            <a:ext cx="22331556" cy="88204590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0769" y="31186275"/>
            <a:ext cx="22335271" cy="88204590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5A3F-39AD-4880-BAF6-0EE6CC2F3CFD}" type="datetimeFigureOut">
              <a:rPr lang="en-US" smtClean="0"/>
              <a:t>13-Aug-21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2A349-1A95-4305-B2E5-428394CE2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9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420" y="1212412"/>
            <a:ext cx="19249549" cy="504586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420" y="6776884"/>
            <a:ext cx="9450252" cy="2824283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070" indent="0">
              <a:buNone/>
              <a:defRPr sz="6500" b="1"/>
            </a:lvl2pPr>
            <a:lvl3pPr marL="2952140" indent="0">
              <a:buNone/>
              <a:defRPr sz="5800" b="1"/>
            </a:lvl3pPr>
            <a:lvl4pPr marL="4428211" indent="0">
              <a:buNone/>
              <a:defRPr sz="5200" b="1"/>
            </a:lvl4pPr>
            <a:lvl5pPr marL="5904281" indent="0">
              <a:buNone/>
              <a:defRPr sz="5200" b="1"/>
            </a:lvl5pPr>
            <a:lvl6pPr marL="7380351" indent="0">
              <a:buNone/>
              <a:defRPr sz="5200" b="1"/>
            </a:lvl6pPr>
            <a:lvl7pPr marL="8856421" indent="0">
              <a:buNone/>
              <a:defRPr sz="5200" b="1"/>
            </a:lvl7pPr>
            <a:lvl8pPr marL="10332491" indent="0">
              <a:buNone/>
              <a:defRPr sz="5200" b="1"/>
            </a:lvl8pPr>
            <a:lvl9pPr marL="11808562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420" y="9601167"/>
            <a:ext cx="9450252" cy="17443290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5005" y="6776884"/>
            <a:ext cx="9453965" cy="2824283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070" indent="0">
              <a:buNone/>
              <a:defRPr sz="6500" b="1"/>
            </a:lvl2pPr>
            <a:lvl3pPr marL="2952140" indent="0">
              <a:buNone/>
              <a:defRPr sz="5800" b="1"/>
            </a:lvl3pPr>
            <a:lvl4pPr marL="4428211" indent="0">
              <a:buNone/>
              <a:defRPr sz="5200" b="1"/>
            </a:lvl4pPr>
            <a:lvl5pPr marL="5904281" indent="0">
              <a:buNone/>
              <a:defRPr sz="5200" b="1"/>
            </a:lvl5pPr>
            <a:lvl6pPr marL="7380351" indent="0">
              <a:buNone/>
              <a:defRPr sz="5200" b="1"/>
            </a:lvl6pPr>
            <a:lvl7pPr marL="8856421" indent="0">
              <a:buNone/>
              <a:defRPr sz="5200" b="1"/>
            </a:lvl7pPr>
            <a:lvl8pPr marL="10332491" indent="0">
              <a:buNone/>
              <a:defRPr sz="5200" b="1"/>
            </a:lvl8pPr>
            <a:lvl9pPr marL="11808562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5005" y="9601167"/>
            <a:ext cx="9453965" cy="17443290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5A3F-39AD-4880-BAF6-0EE6CC2F3CFD}" type="datetimeFigureOut">
              <a:rPr lang="en-US" smtClean="0"/>
              <a:t>13-Aug-21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2A349-1A95-4305-B2E5-428394CE2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406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5A3F-39AD-4880-BAF6-0EE6CC2F3CFD}" type="datetimeFigureOut">
              <a:rPr lang="en-US" smtClean="0"/>
              <a:t>13-Aug-21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2A349-1A95-4305-B2E5-428394CE2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534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5A3F-39AD-4880-BAF6-0EE6CC2F3CFD}" type="datetimeFigureOut">
              <a:rPr lang="en-US" smtClean="0"/>
              <a:t>13-Aug-21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2A349-1A95-4305-B2E5-428394CE2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867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421" y="1205402"/>
            <a:ext cx="7036632" cy="5129967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2266" y="1205404"/>
            <a:ext cx="11956703" cy="25839056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421" y="6335371"/>
            <a:ext cx="7036632" cy="20709089"/>
          </a:xfrm>
        </p:spPr>
        <p:txBody>
          <a:bodyPr/>
          <a:lstStyle>
            <a:lvl1pPr marL="0" indent="0">
              <a:buNone/>
              <a:defRPr sz="4500"/>
            </a:lvl1pPr>
            <a:lvl2pPr marL="1476070" indent="0">
              <a:buNone/>
              <a:defRPr sz="3900"/>
            </a:lvl2pPr>
            <a:lvl3pPr marL="2952140" indent="0">
              <a:buNone/>
              <a:defRPr sz="3200"/>
            </a:lvl3pPr>
            <a:lvl4pPr marL="4428211" indent="0">
              <a:buNone/>
              <a:defRPr sz="2900"/>
            </a:lvl4pPr>
            <a:lvl5pPr marL="5904281" indent="0">
              <a:buNone/>
              <a:defRPr sz="2900"/>
            </a:lvl5pPr>
            <a:lvl6pPr marL="7380351" indent="0">
              <a:buNone/>
              <a:defRPr sz="2900"/>
            </a:lvl6pPr>
            <a:lvl7pPr marL="8856421" indent="0">
              <a:buNone/>
              <a:defRPr sz="2900"/>
            </a:lvl7pPr>
            <a:lvl8pPr marL="10332491" indent="0">
              <a:buNone/>
              <a:defRPr sz="2900"/>
            </a:lvl8pPr>
            <a:lvl9pPr marL="11808562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5A3F-39AD-4880-BAF6-0EE6CC2F3CFD}" type="datetimeFigureOut">
              <a:rPr lang="en-US" smtClean="0"/>
              <a:t>13-Aug-21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2A349-1A95-4305-B2E5-428394CE2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180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2274" y="21192649"/>
            <a:ext cx="12833033" cy="2501912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2274" y="2705146"/>
            <a:ext cx="12833033" cy="18165128"/>
          </a:xfrm>
        </p:spPr>
        <p:txBody>
          <a:bodyPr/>
          <a:lstStyle>
            <a:lvl1pPr marL="0" indent="0">
              <a:buNone/>
              <a:defRPr sz="10300"/>
            </a:lvl1pPr>
            <a:lvl2pPr marL="1476070" indent="0">
              <a:buNone/>
              <a:defRPr sz="9000"/>
            </a:lvl2pPr>
            <a:lvl3pPr marL="2952140" indent="0">
              <a:buNone/>
              <a:defRPr sz="7700"/>
            </a:lvl3pPr>
            <a:lvl4pPr marL="4428211" indent="0">
              <a:buNone/>
              <a:defRPr sz="6500"/>
            </a:lvl4pPr>
            <a:lvl5pPr marL="5904281" indent="0">
              <a:buNone/>
              <a:defRPr sz="6500"/>
            </a:lvl5pPr>
            <a:lvl6pPr marL="7380351" indent="0">
              <a:buNone/>
              <a:defRPr sz="6500"/>
            </a:lvl6pPr>
            <a:lvl7pPr marL="8856421" indent="0">
              <a:buNone/>
              <a:defRPr sz="6500"/>
            </a:lvl7pPr>
            <a:lvl8pPr marL="10332491" indent="0">
              <a:buNone/>
              <a:defRPr sz="6500"/>
            </a:lvl8pPr>
            <a:lvl9pPr marL="11808562" indent="0">
              <a:buNone/>
              <a:defRPr sz="6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2274" y="23694561"/>
            <a:ext cx="12833033" cy="3553130"/>
          </a:xfrm>
        </p:spPr>
        <p:txBody>
          <a:bodyPr/>
          <a:lstStyle>
            <a:lvl1pPr marL="0" indent="0">
              <a:buNone/>
              <a:defRPr sz="4500"/>
            </a:lvl1pPr>
            <a:lvl2pPr marL="1476070" indent="0">
              <a:buNone/>
              <a:defRPr sz="3900"/>
            </a:lvl2pPr>
            <a:lvl3pPr marL="2952140" indent="0">
              <a:buNone/>
              <a:defRPr sz="3200"/>
            </a:lvl3pPr>
            <a:lvl4pPr marL="4428211" indent="0">
              <a:buNone/>
              <a:defRPr sz="2900"/>
            </a:lvl4pPr>
            <a:lvl5pPr marL="5904281" indent="0">
              <a:buNone/>
              <a:defRPr sz="2900"/>
            </a:lvl5pPr>
            <a:lvl6pPr marL="7380351" indent="0">
              <a:buNone/>
              <a:defRPr sz="2900"/>
            </a:lvl6pPr>
            <a:lvl7pPr marL="8856421" indent="0">
              <a:buNone/>
              <a:defRPr sz="2900"/>
            </a:lvl7pPr>
            <a:lvl8pPr marL="10332491" indent="0">
              <a:buNone/>
              <a:defRPr sz="2900"/>
            </a:lvl8pPr>
            <a:lvl9pPr marL="11808562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5A3F-39AD-4880-BAF6-0EE6CC2F3CFD}" type="datetimeFigureOut">
              <a:rPr lang="en-US" smtClean="0"/>
              <a:t>13-Aug-21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2A349-1A95-4305-B2E5-428394CE2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277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420" y="1212412"/>
            <a:ext cx="19249549" cy="5045869"/>
          </a:xfrm>
          <a:prstGeom prst="rect">
            <a:avLst/>
          </a:prstGeom>
        </p:spPr>
        <p:txBody>
          <a:bodyPr vert="horz" lIns="295214" tIns="147607" rIns="295214" bIns="14760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420" y="7064219"/>
            <a:ext cx="19249549" cy="19980241"/>
          </a:xfrm>
          <a:prstGeom prst="rect">
            <a:avLst/>
          </a:prstGeom>
        </p:spPr>
        <p:txBody>
          <a:bodyPr vert="horz" lIns="295214" tIns="147607" rIns="295214" bIns="14760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9419" y="28060639"/>
            <a:ext cx="4990624" cy="1611875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45A3F-39AD-4880-BAF6-0EE6CC2F3CFD}" type="datetimeFigureOut">
              <a:rPr lang="en-US" smtClean="0"/>
              <a:t>13-Aug-21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07699" y="28060639"/>
            <a:ext cx="6772990" cy="1611875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28345" y="28060639"/>
            <a:ext cx="4990624" cy="1611875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2A349-1A95-4305-B2E5-428394CE2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031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2140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053" indent="-1107053" algn="l" defTabSz="2952140" rtl="0" eaLnBrk="1" latinLnBrk="0" hangingPunct="1">
        <a:spcBef>
          <a:spcPct val="20000"/>
        </a:spcBef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614" indent="-922544" algn="l" defTabSz="2952140" rtl="0" eaLnBrk="1" latinLnBrk="0" hangingPunct="1">
        <a:spcBef>
          <a:spcPct val="20000"/>
        </a:spcBef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176" indent="-738035" algn="l" defTabSz="2952140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246" indent="-738035" algn="l" defTabSz="2952140" rtl="0" eaLnBrk="1" latinLnBrk="0" hangingPunct="1">
        <a:spcBef>
          <a:spcPct val="20000"/>
        </a:spcBef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316" indent="-738035" algn="l" defTabSz="2952140" rtl="0" eaLnBrk="1" latinLnBrk="0" hangingPunct="1">
        <a:spcBef>
          <a:spcPct val="20000"/>
        </a:spcBef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386" indent="-738035" algn="l" defTabSz="2952140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4456" indent="-738035" algn="l" defTabSz="2952140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0527" indent="-738035" algn="l" defTabSz="2952140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6597" indent="-738035" algn="l" defTabSz="2952140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521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070" algn="l" defTabSz="29521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140" algn="l" defTabSz="29521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211" algn="l" defTabSz="29521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281" algn="l" defTabSz="29521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351" algn="l" defTabSz="29521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421" algn="l" defTabSz="29521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2491" algn="l" defTabSz="29521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8562" algn="l" defTabSz="29521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hyperlink" Target="mailto:lilistuslinah@yahoo.com" TargetMode="External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11" Type="http://schemas.openxmlformats.org/officeDocument/2006/relationships/image" Target="../media/image4.png"/><Relationship Id="rId5" Type="http://schemas.openxmlformats.org/officeDocument/2006/relationships/diagramData" Target="../diagrams/data1.xml"/><Relationship Id="rId10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07194" y="278606"/>
            <a:ext cx="20574000" cy="37338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13100"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UJI STABILITAS KOPIGMENTASI ASAM SITRAT ANTOSIANIN EKSTRAK ETANOL KULIT BUAH NAGA MERAH (</a:t>
            </a:r>
            <a:r>
              <a:rPr 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Hylocereus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costraricensis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PADA BERBAGAI pH DAN TEMPERATUR</a:t>
            </a:r>
            <a:endParaRPr lang="en-ID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13100" algn="ctr"/>
            <a:endParaRPr lang="en-GB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13100" algn="ctr"/>
            <a:r>
              <a:rPr lang="en-GB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Lilis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Tuslinah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*,  </a:t>
            </a:r>
            <a:r>
              <a:rPr lang="en-GB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Rizka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Akmalia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Sri </a:t>
            </a:r>
            <a:r>
              <a:rPr lang="en-GB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Isnaeni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Hendy </a:t>
            </a:r>
            <a:r>
              <a:rPr lang="en-GB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Suhendy</a:t>
            </a:r>
            <a:endParaRPr lang="en-GB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13100"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Prodi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S1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Farmasi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Sekolah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Tinggi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Ilmu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Bakti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Tunas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Husada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Tasikmalaya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13100" algn="ctr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Jalan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Cilolohan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No. 36, Kota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Tasikmalaya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46115.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Telepon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/Fax : (0265) 334740-Fax (0265)327224</a:t>
            </a:r>
          </a:p>
          <a:p>
            <a:pPr marL="3213100"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Email: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lilistuslinah@yahoo.com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0"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192" y="496181"/>
            <a:ext cx="3293839" cy="329865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674394" y="2336006"/>
            <a:ext cx="15621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Snip Diagonal Corner Rectangle 9"/>
          <p:cNvSpPr/>
          <p:nvPr/>
        </p:nvSpPr>
        <p:spPr>
          <a:xfrm>
            <a:off x="9368225" y="4186278"/>
            <a:ext cx="3848100" cy="533400"/>
          </a:xfrm>
          <a:prstGeom prst="snip2Diag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ABSTRAK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07194" y="4719678"/>
            <a:ext cx="20574000" cy="355992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617538" algn="just"/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Buah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termasuk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kelompok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tanaman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kaktus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family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Cactaceae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subfamily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Hylocereanea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Buah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termasuk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genus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Hylocereus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Antosianin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pewarna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tersebar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tumbuhan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mengetahui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stabilitas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antosianin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antar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ekstrak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etanol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kulit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buah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Hylocereus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costaricensis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terkopigmentasi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asam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sitrat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maserasi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terkopigmentasi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asam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sitrat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perbedaan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temperatur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Kulit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buah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diekstraksi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maserasi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pelarut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etanol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96%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1% (9:1)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perlakuan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tanpa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kopigmentasi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kopigmentasi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konsentrasi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1%, 1,1%,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1,2%.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Berdasarkan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penenlitian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disimpulkan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bahwa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penambahan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kopigmen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asam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sitrat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berbagai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konsentrasi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maserasi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berpengaruh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stabilitas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antosianin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dipengaruhi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interval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masing-masing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 3, pH 4, pH 6, pH 8,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namun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dibandingkan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semua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kondisi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%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retensi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warna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antosianin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menunjukan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perbedaan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interval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 yang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terkopigmentasi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asam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sitart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1,2%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stabilitas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baik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dibandingkan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lain.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Pengaruh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kopigmen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asam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sitrat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kondisi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 3 yang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dipengaruhi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suhu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30℃ yang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terkopigmentasi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40℃ yang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terkopigmentasi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menunjukan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perbedaan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dimana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antosianin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terkopigmentasi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%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retensi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warna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besar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dibandingkan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antosianin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terkopigmentasi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sehingga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adanya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asam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sitrat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menstabilkan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antosianin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dipengaruhi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temperature.</a:t>
            </a:r>
          </a:p>
          <a:p>
            <a:pPr algn="just"/>
            <a:r>
              <a:rPr lang="id-ID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d-ID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Kata kunci: </a:t>
            </a:r>
            <a:r>
              <a:rPr lang="en-US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Kulit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Buah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Naga,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Antosianin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Kopigmentasi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pH,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Temperatur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Snip Diagonal Corner Rectangle 11"/>
          <p:cNvSpPr/>
          <p:nvPr/>
        </p:nvSpPr>
        <p:spPr>
          <a:xfrm>
            <a:off x="3740944" y="8432006"/>
            <a:ext cx="3848100" cy="533400"/>
          </a:xfrm>
          <a:prstGeom prst="snip2Diag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pendahuluan</a:t>
            </a:r>
            <a:endParaRPr lang="en-US" sz="3200" dirty="0" smtClean="0">
              <a:solidFill>
                <a:schemeClr val="tx1"/>
              </a:solidFill>
              <a:latin typeface="Algerian" panose="04020705040A02060702" pitchFamily="82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07194" y="8965406"/>
            <a:ext cx="10287000" cy="51054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617538" algn="just"/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Antosianin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pigmen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berwarna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larut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air.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Perbedaan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warna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antosianin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berbagai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macam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buah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tergantung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berbagai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faktor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terutama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jenis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antosianin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konsentrasinya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Faktor-faktor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mempengaruhi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stabilitas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antosianin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oksigen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pH,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enzim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cahaya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suhu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oksidator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penyimpanan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Lestario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2017).</a:t>
            </a:r>
          </a:p>
          <a:p>
            <a:pPr indent="617538" algn="just"/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Berdasarkan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Silviani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(2019)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stabilitas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antosianin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ekstrak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etanol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kulit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buah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ditingkatkan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adanya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asam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tartrat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perbandingan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1:75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diperoleh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absorbansi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tertinggi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0,596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beberapa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konsentrasi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asam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tartrat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ditambahkan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Asam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tartrat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kopigmen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berpengaruh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stabilitas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antosianin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dipengaruhi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masing-masing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 2, pH 4, pH 6,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 8,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namun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dibandingkan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semua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kondisi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retensi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warna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antosianin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 2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menunjukan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perbedaan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dimana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antosianin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 2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stabilitas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baik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dibandingkan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 4, pH 6, pH 8.</a:t>
            </a:r>
          </a:p>
          <a:p>
            <a:pPr indent="617538" algn="just"/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bertujuan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dilakukannya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kopigmentasi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antosianin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maserasi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kulit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buah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merah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pengujian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stabilitas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pengaruh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perbedaan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temperature,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perlakuan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kopigmentasi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maserasi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diharapkan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mencegah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kerusakan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warna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antosianin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ekstrak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etanol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kulit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buah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dipengaruhi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temperature.</a:t>
            </a:r>
          </a:p>
        </p:txBody>
      </p:sp>
      <p:sp>
        <p:nvSpPr>
          <p:cNvPr id="14" name="Snip Diagonal Corner Rectangle 13"/>
          <p:cNvSpPr/>
          <p:nvPr/>
        </p:nvSpPr>
        <p:spPr>
          <a:xfrm>
            <a:off x="13970794" y="8432006"/>
            <a:ext cx="4818170" cy="533400"/>
          </a:xfrm>
          <a:prstGeom prst="snip2Diag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Metode</a:t>
            </a:r>
            <a:r>
              <a:rPr lang="en-US" sz="3200" dirty="0" smtClean="0">
                <a:solidFill>
                  <a:schemeClr val="tx1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penelitian</a:t>
            </a:r>
            <a:endParaRPr lang="en-US" sz="3200" dirty="0" smtClean="0">
              <a:solidFill>
                <a:schemeClr val="tx1"/>
              </a:solidFill>
              <a:latin typeface="Algerian" panose="04020705040A02060702" pitchFamily="82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1238807859"/>
              </p:ext>
            </p:extLst>
          </p:nvPr>
        </p:nvGraphicFramePr>
        <p:xfrm>
          <a:off x="10936631" y="9194006"/>
          <a:ext cx="10287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6" name="Snip Diagonal Corner Rectangle 15"/>
          <p:cNvSpPr/>
          <p:nvPr/>
        </p:nvSpPr>
        <p:spPr>
          <a:xfrm>
            <a:off x="3271806" y="14210769"/>
            <a:ext cx="4818170" cy="533400"/>
          </a:xfrm>
          <a:prstGeom prst="snip2Diag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HASIL</a:t>
            </a:r>
            <a:r>
              <a:rPr lang="en-US" sz="3200" dirty="0" smtClean="0">
                <a:solidFill>
                  <a:schemeClr val="tx1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penelitian</a:t>
            </a:r>
            <a:endParaRPr lang="en-US" sz="3200" dirty="0" smtClean="0">
              <a:solidFill>
                <a:schemeClr val="tx1"/>
              </a:solidFill>
              <a:latin typeface="Algerian" panose="04020705040A02060702" pitchFamily="82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854994" y="14953090"/>
            <a:ext cx="6858000" cy="4572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Tabel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Uji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Kualitatif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Flavonoid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Antosianin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255313"/>
              </p:ext>
            </p:extLst>
          </p:nvPr>
        </p:nvGraphicFramePr>
        <p:xfrm>
          <a:off x="198738" y="15517873"/>
          <a:ext cx="9169486" cy="1230630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1481760"/>
                <a:gridCol w="1903628"/>
                <a:gridCol w="1982654"/>
                <a:gridCol w="1982654"/>
                <a:gridCol w="1818790"/>
              </a:tblGrid>
              <a:tr h="52939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Uji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Tanpa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kopigmentasi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Terkopigmentasi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Terkopigmentasi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Terkopigmentasi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9917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Flavonoid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9917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Antosianin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1004080" y="16836274"/>
            <a:ext cx="7340628" cy="4572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Tabel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Penentuan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Mutu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Simplisia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Kulit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Buah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Naga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Merah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208112"/>
              </p:ext>
            </p:extLst>
          </p:nvPr>
        </p:nvGraphicFramePr>
        <p:xfrm>
          <a:off x="113721" y="17391185"/>
          <a:ext cx="8980272" cy="3036320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3888840"/>
                <a:gridCol w="1726710"/>
                <a:gridCol w="3364722"/>
              </a:tblGrid>
              <a:tr h="6044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Penetapan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Hasil Penelitian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Syarat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MMI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88403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Susut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Pengeringan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9,81%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≤ 10,00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8403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Kadar Air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≤ 10,00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8403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Kadar Abu Total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5,41%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≤ 13,00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8403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Kadar Abu Tidak Larut Asam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1,16%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≤ 1,50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8403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Kadar Abu Larut Air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3,18%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≤ 10,00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8403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Kadar Sari Larut Etanol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27,03%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≥ 5,00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8403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Kadar Sari Larut Air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16,19%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≥ 4,50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9347051" y="16480855"/>
            <a:ext cx="5364569" cy="94561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Tabel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Rendemen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terkopigmentasi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terkopigmentasi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808626"/>
              </p:ext>
            </p:extLst>
          </p:nvPr>
        </p:nvGraphicFramePr>
        <p:xfrm>
          <a:off x="9336754" y="17452712"/>
          <a:ext cx="5499818" cy="2407452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604218"/>
                <a:gridCol w="2895600"/>
              </a:tblGrid>
              <a:tr h="390186">
                <a:tc>
                  <a:txBody>
                    <a:bodyPr/>
                    <a:lstStyle/>
                    <a:p>
                      <a:pPr indent="26987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ID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Kelompok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ID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Hasil Rendemen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83618">
                <a:tc>
                  <a:txBody>
                    <a:bodyPr/>
                    <a:lstStyle/>
                    <a:p>
                      <a:pPr indent="26987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ID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Tanpa</a:t>
                      </a:r>
                      <a:r>
                        <a:rPr lang="en-ID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Kopigmentasi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ID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60,29%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0186">
                <a:tc>
                  <a:txBody>
                    <a:bodyPr/>
                    <a:lstStyle/>
                    <a:p>
                      <a:pPr indent="26987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ID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Kopigmentasi</a:t>
                      </a:r>
                      <a:r>
                        <a:rPr lang="en-ID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1%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ID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64,31%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7780">
                <a:tc>
                  <a:txBody>
                    <a:bodyPr/>
                    <a:lstStyle/>
                    <a:p>
                      <a:pPr indent="26987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ID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Kopigmentasi</a:t>
                      </a:r>
                      <a:r>
                        <a:rPr lang="en-ID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1,1%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ID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62,71%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7780">
                <a:tc>
                  <a:txBody>
                    <a:bodyPr/>
                    <a:lstStyle/>
                    <a:p>
                      <a:pPr indent="26987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ID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Kopigmentasi</a:t>
                      </a:r>
                      <a:r>
                        <a:rPr lang="en-ID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1,2%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ID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63,46%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4" name="Rectangle 23"/>
          <p:cNvSpPr/>
          <p:nvPr/>
        </p:nvSpPr>
        <p:spPr>
          <a:xfrm>
            <a:off x="15113794" y="16796018"/>
            <a:ext cx="5499818" cy="36777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Tabel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Rata-Rata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Antosianin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Total</a:t>
            </a:r>
          </a:p>
          <a:p>
            <a:pPr algn="ctr"/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436055"/>
              </p:ext>
            </p:extLst>
          </p:nvPr>
        </p:nvGraphicFramePr>
        <p:xfrm>
          <a:off x="15113794" y="17373857"/>
          <a:ext cx="5948234" cy="2458304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755240"/>
                <a:gridCol w="3192994"/>
              </a:tblGrid>
              <a:tr h="653225">
                <a:tc>
                  <a:txBody>
                    <a:bodyPr/>
                    <a:lstStyle/>
                    <a:p>
                      <a:pPr indent="26987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ID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Kelompok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ID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Rata-Rata Antosianin Total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9681">
                <a:tc>
                  <a:txBody>
                    <a:bodyPr/>
                    <a:lstStyle/>
                    <a:p>
                      <a:pPr indent="26987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ID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Tanpa</a:t>
                      </a:r>
                      <a:r>
                        <a:rPr lang="en-ID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Kopigmentasi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ID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16,865 </a:t>
                      </a:r>
                      <a:r>
                        <a:rPr lang="en-ID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mmol</a:t>
                      </a:r>
                      <a:r>
                        <a:rPr lang="en-ID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/L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9681">
                <a:tc>
                  <a:txBody>
                    <a:bodyPr/>
                    <a:lstStyle/>
                    <a:p>
                      <a:pPr indent="26987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ID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Kopigmentasi</a:t>
                      </a:r>
                      <a:r>
                        <a:rPr lang="en-ID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1%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ID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22,376 mmol/L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9681">
                <a:tc>
                  <a:txBody>
                    <a:bodyPr/>
                    <a:lstStyle/>
                    <a:p>
                      <a:pPr indent="26987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ID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Kopigmentasi</a:t>
                      </a:r>
                      <a:r>
                        <a:rPr lang="en-ID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1,1%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ID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34,733 </a:t>
                      </a:r>
                      <a:r>
                        <a:rPr lang="en-ID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mmol</a:t>
                      </a:r>
                      <a:r>
                        <a:rPr lang="en-ID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/L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9681">
                <a:tc>
                  <a:txBody>
                    <a:bodyPr/>
                    <a:lstStyle/>
                    <a:p>
                      <a:pPr indent="26987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ID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Kopigmentasi</a:t>
                      </a:r>
                      <a:r>
                        <a:rPr lang="en-ID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1,2%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ID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36,069 </a:t>
                      </a:r>
                      <a:r>
                        <a:rPr lang="en-ID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mmol</a:t>
                      </a:r>
                      <a:r>
                        <a:rPr lang="en-ID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/L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7" name="Picture 26"/>
          <p:cNvPicPr/>
          <p:nvPr/>
        </p:nvPicPr>
        <p:blipFill rotWithShape="1">
          <a:blip r:embed="rId10"/>
          <a:srcRect l="14203" t="18947" r="25289" b="22632"/>
          <a:stretch/>
        </p:blipFill>
        <p:spPr bwMode="auto">
          <a:xfrm>
            <a:off x="113466" y="20557655"/>
            <a:ext cx="6846928" cy="3886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8" name="Rectangle 27"/>
          <p:cNvSpPr/>
          <p:nvPr/>
        </p:nvSpPr>
        <p:spPr>
          <a:xfrm>
            <a:off x="665988" y="24490710"/>
            <a:ext cx="5499818" cy="36777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Gambar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Stabilitas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Antosianin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Berbagai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pH</a:t>
            </a:r>
          </a:p>
          <a:p>
            <a:pPr algn="ctr"/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344628" y="24870070"/>
            <a:ext cx="6644895" cy="36777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Keterangan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=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Kopigmen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TK =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Tanpa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Kopigmen</a:t>
            </a:r>
            <a:endParaRPr lang="en-US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4757251" y="20092516"/>
            <a:ext cx="6223943" cy="381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Tabel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Retensi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Warna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Antosianin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Berbagai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pH</a:t>
            </a:r>
          </a:p>
          <a:p>
            <a:pPr algn="ctr"/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604970"/>
              </p:ext>
            </p:extLst>
          </p:nvPr>
        </p:nvGraphicFramePr>
        <p:xfrm>
          <a:off x="14711620" y="20629824"/>
          <a:ext cx="6385531" cy="7371930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1031581"/>
                <a:gridCol w="864979"/>
                <a:gridCol w="889380"/>
                <a:gridCol w="889380"/>
                <a:gridCol w="889380"/>
                <a:gridCol w="889380"/>
                <a:gridCol w="931451"/>
              </a:tblGrid>
              <a:tr h="451382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Hari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1146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87850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TK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K 1%  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K 1,1%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K 1,2% 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TK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K 1%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K 1,1%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K 1,2%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TK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K 1%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K 1,1%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K 1,2%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TK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K 1%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K 1,1%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K 1,2%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96.85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98.26  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96.83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98.44</a:t>
                      </a: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98.42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93.16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91.02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90.47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94.02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83.47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91.88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91.02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92.28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89.65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90.90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92.17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94.91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93.91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97.21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98.67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94.11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96.53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91.34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86.48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92.86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82.83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92.17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88.46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90.35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91.34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90.86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83.69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96.28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93.99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93.62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98.68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90.86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96.99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96.99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92.17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92.64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91.73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93.47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90.87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88.62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93.62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85.21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83.98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98.01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96.53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94.90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98.23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88.23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95.23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95.23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91.73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86.57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92.24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90.98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85.21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85.42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83.47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93.04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83.54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89.89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94.44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90.87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98.52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74.62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91.88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91.88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90.94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80.41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83.69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89.65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93.16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80.56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82.60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90.51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89.56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86.10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85.21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94.82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98.87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68.02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94.80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94.80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93.47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78.55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91.73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90.94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93.99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78.91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90.94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90.47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83.47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491722" y="29482327"/>
            <a:ext cx="5848350" cy="36777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Gambar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Stabilitas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Antosianin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Berbagai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Suhu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3" name="Picture 32"/>
          <p:cNvPicPr/>
          <p:nvPr/>
        </p:nvPicPr>
        <p:blipFill rotWithShape="1">
          <a:blip r:embed="rId11"/>
          <a:srcRect l="14203" t="21842" r="16265" b="24737"/>
          <a:stretch/>
        </p:blipFill>
        <p:spPr bwMode="auto">
          <a:xfrm>
            <a:off x="116803" y="25560131"/>
            <a:ext cx="6621542" cy="392219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4" name="Rectangle 33"/>
          <p:cNvSpPr/>
          <p:nvPr/>
        </p:nvSpPr>
        <p:spPr>
          <a:xfrm>
            <a:off x="7770986" y="20496589"/>
            <a:ext cx="6223943" cy="381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Tabel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Retensi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Warna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Antosianin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Berbagai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Suhu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93398"/>
              </p:ext>
            </p:extLst>
          </p:nvPr>
        </p:nvGraphicFramePr>
        <p:xfrm>
          <a:off x="7113835" y="20972663"/>
          <a:ext cx="7316894" cy="2962656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829864"/>
                <a:gridCol w="1127661"/>
                <a:gridCol w="1127661"/>
                <a:gridCol w="1127661"/>
                <a:gridCol w="1127661"/>
                <a:gridCol w="1159426"/>
                <a:gridCol w="816960"/>
              </a:tblGrid>
              <a:tr h="24081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Waktu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Hari Ke-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4642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30℃ K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30℃ TK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40℃ K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40℃ TK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80℃ K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80℃ TK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4642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jam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99.68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99.26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82.91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82.46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98.92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102.41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4642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jam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99.02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95.05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74.96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74.81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103.41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104.33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4642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jam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95.21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96.74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60.75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60.72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103.76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106.50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6" name="Snip Diagonal Corner Rectangle 35"/>
          <p:cNvSpPr/>
          <p:nvPr/>
        </p:nvSpPr>
        <p:spPr>
          <a:xfrm>
            <a:off x="8285109" y="24107263"/>
            <a:ext cx="4818170" cy="383447"/>
          </a:xfrm>
          <a:prstGeom prst="snip2Diag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kesimpulan</a:t>
            </a:r>
            <a:endParaRPr lang="en-US" sz="3200" dirty="0" smtClean="0">
              <a:solidFill>
                <a:schemeClr val="tx1"/>
              </a:solidFill>
              <a:latin typeface="Algerian" panose="04020705040A02060702" pitchFamily="82" charset="0"/>
              <a:cs typeface="Times New Roman" panose="02020603050405020304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960394" y="24515615"/>
            <a:ext cx="7467600" cy="327119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617538" algn="just"/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617538" algn="just"/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disimpulkan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bahwa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antosianin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pH 3 yang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terkopigmentasi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asam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sitrat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1,2%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stabilitas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baik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dibandingkan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pH 4, pH 6,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pH 8. </a:t>
            </a:r>
          </a:p>
          <a:p>
            <a:pPr indent="617538" algn="just"/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pengaruh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kopigmentasi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asam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sitrat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pH 3 yang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dipengaruhi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suhu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30℃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stabil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dibandingkan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suhu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40℃,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sedangkan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suhu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80℃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diperoleh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retensi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warna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meningkat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antosianin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terkopigmentasi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menunjukan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%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retensi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warna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besar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dibandingkan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antosianin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terkopigmentasi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sehingga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adanya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asam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sitrat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menstabilkan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antosianin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dipengaruhi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suhu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617538" algn="just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Snip Diagonal Corner Rectangle 37"/>
          <p:cNvSpPr/>
          <p:nvPr/>
        </p:nvSpPr>
        <p:spPr>
          <a:xfrm>
            <a:off x="6921008" y="28130929"/>
            <a:ext cx="3961949" cy="383447"/>
          </a:xfrm>
          <a:prstGeom prst="snip2Diag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Daftar</a:t>
            </a:r>
            <a:r>
              <a:rPr lang="en-US" sz="3200" dirty="0" smtClean="0">
                <a:solidFill>
                  <a:schemeClr val="tx1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pustaka</a:t>
            </a:r>
            <a:endParaRPr lang="en-US" sz="3200" dirty="0" smtClean="0">
              <a:solidFill>
                <a:schemeClr val="tx1"/>
              </a:solidFill>
              <a:latin typeface="Algerian" panose="04020705040A02060702" pitchFamily="82" charset="0"/>
              <a:cs typeface="Times New Roman" panose="02020603050405020304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911290" y="28519881"/>
            <a:ext cx="14222304" cy="156182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617538" indent="-617538" algn="just"/>
            <a:endPara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17538" lvl="0" indent="-617538" algn="just"/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Lestario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LN (2017). </a:t>
            </a:r>
            <a:r>
              <a:rPr lang="en-US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Antosianin</a:t>
            </a:r>
            <a:r>
              <a:rPr 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Sifat</a:t>
            </a:r>
            <a:r>
              <a:rPr 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Kimia, </a:t>
            </a:r>
            <a:r>
              <a:rPr lang="en-US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Perannya</a:t>
            </a:r>
            <a:r>
              <a:rPr 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Prospeknya</a:t>
            </a:r>
            <a:r>
              <a:rPr 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Pewarna</a:t>
            </a:r>
            <a:r>
              <a:rPr 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Makanan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Yogyakarta :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Gadjah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Mada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University Press.</a:t>
            </a:r>
            <a:endParaRPr lang="en-US" sz="20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17538" lvl="0" indent="-617538" algn="just"/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Silviani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Desi (2019). </a:t>
            </a:r>
            <a:r>
              <a:rPr lang="en-US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Uji</a:t>
            </a:r>
            <a:r>
              <a:rPr 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Stabilitas</a:t>
            </a:r>
            <a:r>
              <a:rPr 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Kopigmentasi</a:t>
            </a:r>
            <a:r>
              <a:rPr 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Zat</a:t>
            </a:r>
            <a:r>
              <a:rPr 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Warna</a:t>
            </a:r>
            <a:r>
              <a:rPr 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Antosianin</a:t>
            </a:r>
            <a:r>
              <a:rPr 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Ekstrak</a:t>
            </a:r>
            <a:r>
              <a:rPr 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Etanol</a:t>
            </a:r>
            <a:r>
              <a:rPr 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Kulit</a:t>
            </a:r>
            <a:r>
              <a:rPr 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Buah</a:t>
            </a:r>
            <a:r>
              <a:rPr 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Honje</a:t>
            </a:r>
            <a:r>
              <a:rPr 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Laka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Etlingera</a:t>
            </a:r>
            <a:r>
              <a:rPr 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elatior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(Jack)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R.Msm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Skripsi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STIKes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BTH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Tasikmalaya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17538" indent="-617538" algn="just"/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911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1217</Words>
  <Application>Microsoft Office PowerPoint</Application>
  <PresentationFormat>Custom</PresentationFormat>
  <Paragraphs>292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11</cp:revision>
  <dcterms:created xsi:type="dcterms:W3CDTF">2021-08-13T04:23:56Z</dcterms:created>
  <dcterms:modified xsi:type="dcterms:W3CDTF">2021-08-13T07:10:36Z</dcterms:modified>
</cp:coreProperties>
</file>